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embeddedFontLst>
    <p:embeddedFont>
      <p:font typeface="Book Antiqua"/>
      <p:regular r:id="rId27"/>
      <p:bold r:id="rId28"/>
      <p:italic r:id="rId29"/>
      <p:boldItalic r:id="rId30"/>
    </p:embeddedFont>
    <p:embeddedFont>
      <p:font typeface="Century Gothic"/>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35" roundtripDataSignature="AMtx7mg50fNUo+aUvv44S61hMeWWUH9Lh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BookAntiqua-bold.fntdata"/><Relationship Id="rId27" Type="http://schemas.openxmlformats.org/officeDocument/2006/relationships/font" Target="fonts/BookAntiqu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ookAntiqua-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Gothic-regular.fntdata"/><Relationship Id="rId30" Type="http://schemas.openxmlformats.org/officeDocument/2006/relationships/font" Target="fonts/BookAntiqua-boldItalic.fntdata"/><Relationship Id="rId11" Type="http://schemas.openxmlformats.org/officeDocument/2006/relationships/slide" Target="slides/slide6.xml"/><Relationship Id="rId33" Type="http://schemas.openxmlformats.org/officeDocument/2006/relationships/font" Target="fonts/CenturyGothic-italic.fntdata"/><Relationship Id="rId10" Type="http://schemas.openxmlformats.org/officeDocument/2006/relationships/slide" Target="slides/slide5.xml"/><Relationship Id="rId32" Type="http://schemas.openxmlformats.org/officeDocument/2006/relationships/font" Target="fonts/CenturyGothic-bold.fntdata"/><Relationship Id="rId13" Type="http://schemas.openxmlformats.org/officeDocument/2006/relationships/slide" Target="slides/slide8.xml"/><Relationship Id="rId35" Type="http://customschemas.google.com/relationships/presentationmetadata" Target="metadata"/><Relationship Id="rId12" Type="http://schemas.openxmlformats.org/officeDocument/2006/relationships/slide" Target="slides/slide7.xml"/><Relationship Id="rId34" Type="http://schemas.openxmlformats.org/officeDocument/2006/relationships/font" Target="fonts/CenturyGothic-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2.png>
</file>

<file path=ppt/media/image3.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0" name="Google Shape;9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bf5818b27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bf5818b274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3" name="Google Shape;193;g1bf5818b274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bf5818b274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bf5818b274_0_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9" name="Google Shape;199;g1bf5818b274_0_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bf50a15dc2_1_16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4" name="Google Shape;204;g1bf50a15dc2_1_1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bf50a15dc2_1_15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4" name="Google Shape;214;g1bf50a15dc2_1_1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bf50a15dc2_1_18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4" name="Google Shape;224;g1bf50a15dc2_1_1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bf50a15dc2_1_1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4" name="Google Shape;234;g1bf50a15dc2_1_1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bf50a15dc2_1_1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3" name="Google Shape;243;g1bf50a15dc2_1_1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bf50a15dc2_1_1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3" name="Google Shape;253;g1bf50a15dc2_1_1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bf50a15dc2_1_1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2" name="Google Shape;262;g1bf50a15dc2_1_1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bf50a15dc2_0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1" name="Google Shape;271;g1bf50a15dc2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6" name="Google Shape;9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bf50a15dc2_1_2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85" name="Google Shape;285;g1bf50a15dc2_1_2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4" name="Google Shape;29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bf5818b274_2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bf5818b274_2_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6" name="Google Shape;106;g1bf5818b274_2_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5" name="Google Shape;115;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bf5818b274_2_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5" name="Google Shape;125;g1bf5818b274_2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bf5818b274_3_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5" name="Google Shape;135;g1bf5818b274_3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bf5818b274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bf5818b274_0_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6" name="Google Shape;146;g1bf5818b274_0_1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bf50a15dc2_1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5" name="Google Shape;155;g1bf50a15dc2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bf50a15dc2_1_6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6" name="Google Shape;176;g1bf50a15dc2_1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7"/>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7" name="Google Shape;17;p7"/>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b="0" i="0" sz="1200" u="none" cap="none" strike="noStrike">
                <a:solidFill>
                  <a:srgbClr val="898989"/>
                </a:solidFill>
                <a:latin typeface="Calibri"/>
                <a:ea typeface="Calibri"/>
                <a:cs typeface="Calibri"/>
                <a:sym typeface="Calibri"/>
              </a:defRPr>
            </a:lvl1pPr>
            <a:lvl2pPr indent="0" lvl="1" marL="0" algn="r">
              <a:spcBef>
                <a:spcPts val="0"/>
              </a:spcBef>
              <a:spcAft>
                <a:spcPts val="0"/>
              </a:spcAft>
              <a:buNone/>
              <a:defRPr b="0" i="0" sz="1200" u="none" cap="none" strike="noStrike">
                <a:solidFill>
                  <a:srgbClr val="898989"/>
                </a:solidFill>
                <a:latin typeface="Calibri"/>
                <a:ea typeface="Calibri"/>
                <a:cs typeface="Calibri"/>
                <a:sym typeface="Calibri"/>
              </a:defRPr>
            </a:lvl2pPr>
            <a:lvl3pPr indent="0" lvl="2" marL="0" algn="r">
              <a:spcBef>
                <a:spcPts val="0"/>
              </a:spcBef>
              <a:spcAft>
                <a:spcPts val="0"/>
              </a:spcAft>
              <a:buNone/>
              <a:defRPr b="0" i="0" sz="1200" u="none" cap="none" strike="noStrike">
                <a:solidFill>
                  <a:srgbClr val="898989"/>
                </a:solidFill>
                <a:latin typeface="Calibri"/>
                <a:ea typeface="Calibri"/>
                <a:cs typeface="Calibri"/>
                <a:sym typeface="Calibri"/>
              </a:defRPr>
            </a:lvl3pPr>
            <a:lvl4pPr indent="0" lvl="3" marL="0" algn="r">
              <a:spcBef>
                <a:spcPts val="0"/>
              </a:spcBef>
              <a:spcAft>
                <a:spcPts val="0"/>
              </a:spcAft>
              <a:buNone/>
              <a:defRPr b="0" i="0" sz="1200" u="none" cap="none" strike="noStrike">
                <a:solidFill>
                  <a:srgbClr val="898989"/>
                </a:solidFill>
                <a:latin typeface="Calibri"/>
                <a:ea typeface="Calibri"/>
                <a:cs typeface="Calibri"/>
                <a:sym typeface="Calibri"/>
              </a:defRPr>
            </a:lvl4pPr>
            <a:lvl5pPr indent="0" lvl="4" marL="0" algn="r">
              <a:spcBef>
                <a:spcPts val="0"/>
              </a:spcBef>
              <a:spcAft>
                <a:spcPts val="0"/>
              </a:spcAft>
              <a:buNone/>
              <a:defRPr b="0" i="0" sz="1200" u="none" cap="none" strike="noStrike">
                <a:solidFill>
                  <a:srgbClr val="898989"/>
                </a:solidFill>
                <a:latin typeface="Calibri"/>
                <a:ea typeface="Calibri"/>
                <a:cs typeface="Calibri"/>
                <a:sym typeface="Calibri"/>
              </a:defRPr>
            </a:lvl5pPr>
            <a:lvl6pPr indent="0" lvl="5" marL="0" algn="r">
              <a:spcBef>
                <a:spcPts val="0"/>
              </a:spcBef>
              <a:spcAft>
                <a:spcPts val="0"/>
              </a:spcAft>
              <a:buNone/>
              <a:defRPr b="0" i="0" sz="1200" u="none" cap="none" strike="noStrike">
                <a:solidFill>
                  <a:srgbClr val="898989"/>
                </a:solidFill>
                <a:latin typeface="Calibri"/>
                <a:ea typeface="Calibri"/>
                <a:cs typeface="Calibri"/>
                <a:sym typeface="Calibri"/>
              </a:defRPr>
            </a:lvl6pPr>
            <a:lvl7pPr indent="0" lvl="6" marL="0" algn="r">
              <a:spcBef>
                <a:spcPts val="0"/>
              </a:spcBef>
              <a:spcAft>
                <a:spcPts val="0"/>
              </a:spcAft>
              <a:buNone/>
              <a:defRPr b="0" i="0" sz="1200" u="none" cap="none" strike="noStrike">
                <a:solidFill>
                  <a:srgbClr val="898989"/>
                </a:solidFill>
                <a:latin typeface="Calibri"/>
                <a:ea typeface="Calibri"/>
                <a:cs typeface="Calibri"/>
                <a:sym typeface="Calibri"/>
              </a:defRPr>
            </a:lvl7pPr>
            <a:lvl8pPr indent="0" lvl="7" marL="0" algn="r">
              <a:spcBef>
                <a:spcPts val="0"/>
              </a:spcBef>
              <a:spcAft>
                <a:spcPts val="0"/>
              </a:spcAft>
              <a:buNone/>
              <a:defRPr b="0" i="0" sz="1200" u="none" cap="none" strike="noStrike">
                <a:solidFill>
                  <a:srgbClr val="898989"/>
                </a:solidFill>
                <a:latin typeface="Calibri"/>
                <a:ea typeface="Calibri"/>
                <a:cs typeface="Calibri"/>
                <a:sym typeface="Calibri"/>
              </a:defRPr>
            </a:lvl8pPr>
            <a:lvl9pPr indent="0" lvl="8" marL="0" algn="r">
              <a:spcBef>
                <a:spcPts val="0"/>
              </a:spcBef>
              <a:spcAft>
                <a:spcPts val="0"/>
              </a:spcAft>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74" name="Google Shape;74;p1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0" name="Google Shape;80;p1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tx">
  <p:cSld name="TITLE_AND_BODY">
    <p:spTree>
      <p:nvGrpSpPr>
        <p:cNvPr id="84" name="Shape 84"/>
        <p:cNvGrpSpPr/>
        <p:nvPr/>
      </p:nvGrpSpPr>
      <p:grpSpPr>
        <a:xfrm>
          <a:off x="0" y="0"/>
          <a:ext cx="0" cy="0"/>
          <a:chOff x="0" y="0"/>
          <a:chExt cx="0" cy="0"/>
        </a:xfrm>
      </p:grpSpPr>
      <p:sp>
        <p:nvSpPr>
          <p:cNvPr id="85" name="Google Shape;85;g1bf50a15dc2_1_65"/>
          <p:cNvSpPr txBox="1"/>
          <p:nvPr>
            <p:ph idx="12" type="sldNum"/>
          </p:nvPr>
        </p:nvSpPr>
        <p:spPr>
          <a:xfrm>
            <a:off x="11579129" y="6267760"/>
            <a:ext cx="449100" cy="424500"/>
          </a:xfrm>
          <a:prstGeom prst="rect">
            <a:avLst/>
          </a:prstGeom>
          <a:noFill/>
          <a:ln>
            <a:noFill/>
          </a:ln>
        </p:spPr>
        <p:txBody>
          <a:bodyPr anchorCtr="0" anchor="ctr" bIns="121875" lIns="121875" spcFirstLastPara="1" rIns="121875" wrap="square" tIns="121875">
            <a:normAutofit lnSpcReduction="10000"/>
          </a:bodyPr>
          <a:lstStyle>
            <a:lvl1pPr indent="0" lvl="0"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1pPr>
            <a:lvl2pPr indent="0" lvl="1"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2pPr>
            <a:lvl3pPr indent="0" lvl="2"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3pPr>
            <a:lvl4pPr indent="0" lvl="3"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4pPr>
            <a:lvl5pPr indent="0" lvl="4"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5pPr>
            <a:lvl6pPr indent="0" lvl="5"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6pPr>
            <a:lvl7pPr indent="0" lvl="6"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7pPr>
            <a:lvl8pPr indent="0" lvl="7"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8pPr>
            <a:lvl9pPr indent="0" lvl="8"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TITLE_AND_BODY_1">
    <p:spTree>
      <p:nvGrpSpPr>
        <p:cNvPr id="86" name="Shape 86"/>
        <p:cNvGrpSpPr/>
        <p:nvPr/>
      </p:nvGrpSpPr>
      <p:grpSpPr>
        <a:xfrm>
          <a:off x="0" y="0"/>
          <a:ext cx="0" cy="0"/>
          <a:chOff x="0" y="0"/>
          <a:chExt cx="0" cy="0"/>
        </a:xfrm>
      </p:grpSpPr>
      <p:sp>
        <p:nvSpPr>
          <p:cNvPr id="87" name="Google Shape;87;g1bf50a15dc2_1_129"/>
          <p:cNvSpPr txBox="1"/>
          <p:nvPr>
            <p:ph idx="12" type="sldNum"/>
          </p:nvPr>
        </p:nvSpPr>
        <p:spPr>
          <a:xfrm>
            <a:off x="11579129" y="6267760"/>
            <a:ext cx="449100" cy="424500"/>
          </a:xfrm>
          <a:prstGeom prst="rect">
            <a:avLst/>
          </a:prstGeom>
          <a:noFill/>
          <a:ln>
            <a:noFill/>
          </a:ln>
        </p:spPr>
        <p:txBody>
          <a:bodyPr anchorCtr="0" anchor="ctr" bIns="121875" lIns="121875" spcFirstLastPara="1" rIns="121875" wrap="square" tIns="121875">
            <a:normAutofit lnSpcReduction="10000"/>
          </a:bodyPr>
          <a:lstStyle>
            <a:lvl1pPr indent="0" lvl="0"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1pPr>
            <a:lvl2pPr indent="0" lvl="1"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2pPr>
            <a:lvl3pPr indent="0" lvl="2"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3pPr>
            <a:lvl4pPr indent="0" lvl="3"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4pPr>
            <a:lvl5pPr indent="0" lvl="4"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5pPr>
            <a:lvl6pPr indent="0" lvl="5"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6pPr>
            <a:lvl7pPr indent="0" lvl="6"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7pPr>
            <a:lvl8pPr indent="0" lvl="7"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8pPr>
            <a:lvl9pPr indent="0" lvl="8" marL="0" marR="0" rtl="0" algn="r">
              <a:lnSpc>
                <a:spcPct val="100000"/>
              </a:lnSpc>
              <a:spcBef>
                <a:spcPts val="0"/>
              </a:spcBef>
              <a:spcAft>
                <a:spcPts val="0"/>
              </a:spcAft>
              <a:buClr>
                <a:srgbClr val="585858"/>
              </a:buClr>
              <a:buSzPts val="1300"/>
              <a:buFont typeface="Arial"/>
              <a:buNone/>
              <a:defRPr b="0" i="0" sz="1300" u="none" cap="none" strike="noStrike">
                <a:solidFill>
                  <a:srgbClr val="58585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b="0" i="0" sz="1200" u="none" cap="none" strike="noStrike">
                <a:solidFill>
                  <a:srgbClr val="898989"/>
                </a:solidFill>
                <a:latin typeface="Calibri"/>
                <a:ea typeface="Calibri"/>
                <a:cs typeface="Calibri"/>
                <a:sym typeface="Calibri"/>
              </a:defRPr>
            </a:lvl1pPr>
            <a:lvl2pPr indent="0" lvl="1" marL="0" algn="r">
              <a:spcBef>
                <a:spcPts val="0"/>
              </a:spcBef>
              <a:spcAft>
                <a:spcPts val="0"/>
              </a:spcAft>
              <a:buNone/>
              <a:defRPr b="0" i="0" sz="1200" u="none" cap="none" strike="noStrike">
                <a:solidFill>
                  <a:srgbClr val="898989"/>
                </a:solidFill>
                <a:latin typeface="Calibri"/>
                <a:ea typeface="Calibri"/>
                <a:cs typeface="Calibri"/>
                <a:sym typeface="Calibri"/>
              </a:defRPr>
            </a:lvl2pPr>
            <a:lvl3pPr indent="0" lvl="2" marL="0" algn="r">
              <a:spcBef>
                <a:spcPts val="0"/>
              </a:spcBef>
              <a:spcAft>
                <a:spcPts val="0"/>
              </a:spcAft>
              <a:buNone/>
              <a:defRPr b="0" i="0" sz="1200" u="none" cap="none" strike="noStrike">
                <a:solidFill>
                  <a:srgbClr val="898989"/>
                </a:solidFill>
                <a:latin typeface="Calibri"/>
                <a:ea typeface="Calibri"/>
                <a:cs typeface="Calibri"/>
                <a:sym typeface="Calibri"/>
              </a:defRPr>
            </a:lvl3pPr>
            <a:lvl4pPr indent="0" lvl="3" marL="0" algn="r">
              <a:spcBef>
                <a:spcPts val="0"/>
              </a:spcBef>
              <a:spcAft>
                <a:spcPts val="0"/>
              </a:spcAft>
              <a:buNone/>
              <a:defRPr b="0" i="0" sz="1200" u="none" cap="none" strike="noStrike">
                <a:solidFill>
                  <a:srgbClr val="898989"/>
                </a:solidFill>
                <a:latin typeface="Calibri"/>
                <a:ea typeface="Calibri"/>
                <a:cs typeface="Calibri"/>
                <a:sym typeface="Calibri"/>
              </a:defRPr>
            </a:lvl4pPr>
            <a:lvl5pPr indent="0" lvl="4" marL="0" algn="r">
              <a:spcBef>
                <a:spcPts val="0"/>
              </a:spcBef>
              <a:spcAft>
                <a:spcPts val="0"/>
              </a:spcAft>
              <a:buNone/>
              <a:defRPr b="0" i="0" sz="1200" u="none" cap="none" strike="noStrike">
                <a:solidFill>
                  <a:srgbClr val="898989"/>
                </a:solidFill>
                <a:latin typeface="Calibri"/>
                <a:ea typeface="Calibri"/>
                <a:cs typeface="Calibri"/>
                <a:sym typeface="Calibri"/>
              </a:defRPr>
            </a:lvl5pPr>
            <a:lvl6pPr indent="0" lvl="5" marL="0" algn="r">
              <a:spcBef>
                <a:spcPts val="0"/>
              </a:spcBef>
              <a:spcAft>
                <a:spcPts val="0"/>
              </a:spcAft>
              <a:buNone/>
              <a:defRPr b="0" i="0" sz="1200" u="none" cap="none" strike="noStrike">
                <a:solidFill>
                  <a:srgbClr val="898989"/>
                </a:solidFill>
                <a:latin typeface="Calibri"/>
                <a:ea typeface="Calibri"/>
                <a:cs typeface="Calibri"/>
                <a:sym typeface="Calibri"/>
              </a:defRPr>
            </a:lvl6pPr>
            <a:lvl7pPr indent="0" lvl="6" marL="0" algn="r">
              <a:spcBef>
                <a:spcPts val="0"/>
              </a:spcBef>
              <a:spcAft>
                <a:spcPts val="0"/>
              </a:spcAft>
              <a:buNone/>
              <a:defRPr b="0" i="0" sz="1200" u="none" cap="none" strike="noStrike">
                <a:solidFill>
                  <a:srgbClr val="898989"/>
                </a:solidFill>
                <a:latin typeface="Calibri"/>
                <a:ea typeface="Calibri"/>
                <a:cs typeface="Calibri"/>
                <a:sym typeface="Calibri"/>
              </a:defRPr>
            </a:lvl7pPr>
            <a:lvl8pPr indent="0" lvl="7" marL="0" algn="r">
              <a:spcBef>
                <a:spcPts val="0"/>
              </a:spcBef>
              <a:spcAft>
                <a:spcPts val="0"/>
              </a:spcAft>
              <a:buNone/>
              <a:defRPr b="0" i="0" sz="1200" u="none" cap="none" strike="noStrike">
                <a:solidFill>
                  <a:srgbClr val="898989"/>
                </a:solidFill>
                <a:latin typeface="Calibri"/>
                <a:ea typeface="Calibri"/>
                <a:cs typeface="Calibri"/>
                <a:sym typeface="Calibri"/>
              </a:defRPr>
            </a:lvl8pPr>
            <a:lvl9pPr indent="0" lvl="8" marL="0" algn="r">
              <a:spcBef>
                <a:spcPts val="0"/>
              </a:spcBef>
              <a:spcAft>
                <a:spcPts val="0"/>
              </a:spcAft>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7" name="Google Shape;27;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1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3" name="Google Shape;33;p1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9" name="Google Shape;39;p1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46" name="Google Shape;46;p1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1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1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1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55" name="Google Shape;55;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1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0" name="Google Shape;60;p1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1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7" name="Google Shape;67;p15"/>
          <p:cNvSpPr/>
          <p:nvPr>
            <p:ph idx="2" type="pic"/>
          </p:nvPr>
        </p:nvSpPr>
        <p:spPr>
          <a:xfrm>
            <a:off x="5183188" y="987425"/>
            <a:ext cx="6172200" cy="4873625"/>
          </a:xfrm>
          <a:prstGeom prst="rect">
            <a:avLst/>
          </a:prstGeom>
          <a:noFill/>
          <a:ln>
            <a:noFill/>
          </a:ln>
        </p:spPr>
      </p:sp>
      <p:sp>
        <p:nvSpPr>
          <p:cNvPr id="68" name="Google Shape;68;p1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1" name="Google Shape;11;p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7.pn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
          <p:cNvSpPr txBox="1"/>
          <p:nvPr>
            <p:ph type="ctrTitle"/>
          </p:nvPr>
        </p:nvSpPr>
        <p:spPr>
          <a:xfrm>
            <a:off x="741625" y="1209150"/>
            <a:ext cx="10700100" cy="55083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b="1" lang="en-IN" sz="5000">
                <a:solidFill>
                  <a:srgbClr val="1A1A1A"/>
                </a:solidFill>
                <a:latin typeface="Times New Roman"/>
                <a:ea typeface="Times New Roman"/>
                <a:cs typeface="Times New Roman"/>
                <a:sym typeface="Times New Roman"/>
              </a:rPr>
              <a:t>              Image Depth Estimation</a:t>
            </a:r>
            <a:endParaRPr b="1" sz="5000">
              <a:solidFill>
                <a:srgbClr val="1A1A1A"/>
              </a:solidFill>
              <a:latin typeface="Times New Roman"/>
              <a:ea typeface="Times New Roman"/>
              <a:cs typeface="Times New Roman"/>
              <a:sym typeface="Times New Roman"/>
            </a:endParaRPr>
          </a:p>
          <a:p>
            <a:pPr indent="0" lvl="0" marL="0" rtl="0" algn="ctr">
              <a:lnSpc>
                <a:spcPct val="100000"/>
              </a:lnSpc>
              <a:spcBef>
                <a:spcPts val="0"/>
              </a:spcBef>
              <a:spcAft>
                <a:spcPts val="0"/>
              </a:spcAft>
              <a:buClr>
                <a:schemeClr val="dk1"/>
              </a:buClr>
              <a:buSzPts val="1100"/>
              <a:buFont typeface="Arial"/>
              <a:buNone/>
            </a:pPr>
            <a:r>
              <a:t/>
            </a:r>
            <a:endParaRPr b="1" sz="5000">
              <a:solidFill>
                <a:srgbClr val="1A1A1A"/>
              </a:solidFill>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b="1" lang="en-IN" sz="2600">
                <a:solidFill>
                  <a:srgbClr val="1A1A1A"/>
                </a:solidFill>
                <a:latin typeface="Times New Roman"/>
                <a:ea typeface="Times New Roman"/>
                <a:cs typeface="Times New Roman"/>
                <a:sym typeface="Times New Roman"/>
              </a:rPr>
              <a:t>                                                    Team Num:I8</a:t>
            </a:r>
            <a:endParaRPr b="1" sz="2600">
              <a:solidFill>
                <a:srgbClr val="1A1A1A"/>
              </a:solidFill>
              <a:latin typeface="Times New Roman"/>
              <a:ea typeface="Times New Roman"/>
              <a:cs typeface="Times New Roman"/>
              <a:sym typeface="Times New Roman"/>
            </a:endParaRPr>
          </a:p>
          <a:p>
            <a:pPr indent="0" lvl="0" marL="0" rtl="0" algn="ctr">
              <a:lnSpc>
                <a:spcPct val="150000"/>
              </a:lnSpc>
              <a:spcBef>
                <a:spcPts val="0"/>
              </a:spcBef>
              <a:spcAft>
                <a:spcPts val="0"/>
              </a:spcAft>
              <a:buClr>
                <a:schemeClr val="dk1"/>
              </a:buClr>
              <a:buSzPts val="1100"/>
              <a:buFont typeface="Arial"/>
              <a:buNone/>
            </a:pPr>
            <a:r>
              <a:rPr lang="en-IN" sz="1900">
                <a:latin typeface="Times New Roman"/>
                <a:ea typeface="Times New Roman"/>
                <a:cs typeface="Times New Roman"/>
                <a:sym typeface="Times New Roman"/>
              </a:rPr>
              <a:t>Under the guidance of</a:t>
            </a:r>
            <a:endParaRPr sz="1900">
              <a:latin typeface="Times New Roman"/>
              <a:ea typeface="Times New Roman"/>
              <a:cs typeface="Times New Roman"/>
              <a:sym typeface="Times New Roman"/>
            </a:endParaRPr>
          </a:p>
          <a:p>
            <a:pPr indent="0" lvl="0" marL="0" rtl="0" algn="ctr">
              <a:lnSpc>
                <a:spcPct val="150000"/>
              </a:lnSpc>
              <a:spcBef>
                <a:spcPts val="0"/>
              </a:spcBef>
              <a:spcAft>
                <a:spcPts val="0"/>
              </a:spcAft>
              <a:buSzPts val="1100"/>
              <a:buNone/>
            </a:pPr>
            <a:r>
              <a:rPr b="1" lang="en-IN" sz="1900">
                <a:latin typeface="Times New Roman"/>
                <a:ea typeface="Times New Roman"/>
                <a:cs typeface="Times New Roman"/>
                <a:sym typeface="Times New Roman"/>
              </a:rPr>
              <a:t>Dr. Meena S.M</a:t>
            </a:r>
            <a:endParaRPr b="1" sz="1900">
              <a:latin typeface="Times New Roman"/>
              <a:ea typeface="Times New Roman"/>
              <a:cs typeface="Times New Roman"/>
              <a:sym typeface="Times New Roman"/>
            </a:endParaRPr>
          </a:p>
          <a:p>
            <a:pPr indent="0" lvl="0" marL="0" rtl="0" algn="ctr">
              <a:lnSpc>
                <a:spcPct val="120000"/>
              </a:lnSpc>
              <a:spcBef>
                <a:spcPts val="0"/>
              </a:spcBef>
              <a:spcAft>
                <a:spcPts val="0"/>
              </a:spcAft>
              <a:buSzPts val="1100"/>
              <a:buNone/>
            </a:pPr>
            <a:r>
              <a:t/>
            </a:r>
            <a:endParaRPr b="1" sz="1700">
              <a:latin typeface="Times New Roman"/>
              <a:ea typeface="Times New Roman"/>
              <a:cs typeface="Times New Roman"/>
              <a:sym typeface="Times New Roman"/>
            </a:endParaRPr>
          </a:p>
          <a:p>
            <a:pPr indent="0" lvl="0" marL="0" rtl="0" algn="ctr">
              <a:lnSpc>
                <a:spcPct val="120000"/>
              </a:lnSpc>
              <a:spcBef>
                <a:spcPts val="0"/>
              </a:spcBef>
              <a:spcAft>
                <a:spcPts val="0"/>
              </a:spcAft>
              <a:buSzPts val="1100"/>
              <a:buNone/>
            </a:pPr>
            <a:r>
              <a:t/>
            </a:r>
            <a:endParaRPr b="1" sz="1700">
              <a:latin typeface="Times New Roman"/>
              <a:ea typeface="Times New Roman"/>
              <a:cs typeface="Times New Roman"/>
              <a:sym typeface="Times New Roman"/>
            </a:endParaRPr>
          </a:p>
          <a:p>
            <a:pPr indent="0" lvl="0" marL="0" rtl="0" algn="l">
              <a:lnSpc>
                <a:spcPct val="150000"/>
              </a:lnSpc>
              <a:spcBef>
                <a:spcPts val="0"/>
              </a:spcBef>
              <a:spcAft>
                <a:spcPts val="0"/>
              </a:spcAft>
              <a:buSzPts val="1100"/>
              <a:buNone/>
            </a:pPr>
            <a:r>
              <a:rPr lang="en-IN" sz="1800">
                <a:latin typeface="Times New Roman"/>
                <a:ea typeface="Times New Roman"/>
                <a:cs typeface="Times New Roman"/>
                <a:sym typeface="Times New Roman"/>
              </a:rPr>
              <a:t>Shreya B Devagiri 	                     01FE20BCS019</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800">
                <a:latin typeface="Times New Roman"/>
                <a:ea typeface="Times New Roman"/>
                <a:cs typeface="Times New Roman"/>
                <a:sym typeface="Times New Roman"/>
              </a:rPr>
              <a:t>Rohit Devaranavadagi   		     01FE20BCS246</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800">
                <a:latin typeface="Times New Roman"/>
                <a:ea typeface="Times New Roman"/>
                <a:cs typeface="Times New Roman"/>
                <a:sym typeface="Times New Roman"/>
              </a:rPr>
              <a:t>Sneha K Pamali 			     01FE20BCS035</a:t>
            </a:r>
            <a:endParaRPr sz="1800">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800">
                <a:latin typeface="Times New Roman"/>
                <a:ea typeface="Times New Roman"/>
                <a:cs typeface="Times New Roman"/>
                <a:sym typeface="Times New Roman"/>
              </a:rPr>
              <a:t>Nishant R Negali 	  		     01FE20BCS204</a:t>
            </a:r>
            <a:endParaRPr b="1" sz="1800">
              <a:latin typeface="Times New Roman"/>
              <a:ea typeface="Times New Roman"/>
              <a:cs typeface="Times New Roman"/>
              <a:sym typeface="Times New Roman"/>
            </a:endParaRPr>
          </a:p>
        </p:txBody>
      </p:sp>
      <p:pic>
        <p:nvPicPr>
          <p:cNvPr id="93" name="Google Shape;93;p1"/>
          <p:cNvPicPr preferRelativeResize="0"/>
          <p:nvPr/>
        </p:nvPicPr>
        <p:blipFill rotWithShape="1">
          <a:blip r:embed="rId3">
            <a:alphaModFix/>
          </a:blip>
          <a:srcRect b="64454" l="0" r="38198" t="15763"/>
          <a:stretch/>
        </p:blipFill>
        <p:spPr>
          <a:xfrm>
            <a:off x="3104723" y="133522"/>
            <a:ext cx="5973912" cy="107563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g1bf5818b274_0_0"/>
          <p:cNvPicPr preferRelativeResize="0"/>
          <p:nvPr/>
        </p:nvPicPr>
        <p:blipFill>
          <a:blip r:embed="rId3">
            <a:alphaModFix/>
          </a:blip>
          <a:stretch>
            <a:fillRect/>
          </a:stretch>
        </p:blipFill>
        <p:spPr>
          <a:xfrm>
            <a:off x="-113156" y="0"/>
            <a:ext cx="12305155" cy="6921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g1bf5818b274_0_5"/>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grpSp>
        <p:nvGrpSpPr>
          <p:cNvPr id="206" name="Google Shape;206;g1bf50a15dc2_1_166"/>
          <p:cNvGrpSpPr/>
          <p:nvPr/>
        </p:nvGrpSpPr>
        <p:grpSpPr>
          <a:xfrm>
            <a:off x="0" y="0"/>
            <a:ext cx="12191999" cy="768567"/>
            <a:chOff x="0" y="0"/>
            <a:chExt cx="12191999" cy="768567"/>
          </a:xfrm>
        </p:grpSpPr>
        <p:pic>
          <p:nvPicPr>
            <p:cNvPr id="207" name="Google Shape;207;g1bf50a15dc2_1_166"/>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208" name="Google Shape;208;g1bf50a15dc2_1_166"/>
            <p:cNvSpPr txBox="1"/>
            <p:nvPr/>
          </p:nvSpPr>
          <p:spPr>
            <a:xfrm>
              <a:off x="0" y="148765"/>
              <a:ext cx="8516100" cy="4617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Clr>
                  <a:schemeClr val="dk1"/>
                </a:buClr>
                <a:buSzPts val="1100"/>
                <a:buFont typeface="Arial"/>
                <a:buNone/>
              </a:pPr>
              <a:r>
                <a:rPr b="1" lang="en-IN" sz="2400">
                  <a:solidFill>
                    <a:srgbClr val="002060"/>
                  </a:solidFill>
                  <a:latin typeface="Times New Roman"/>
                  <a:ea typeface="Times New Roman"/>
                  <a:cs typeface="Times New Roman"/>
                  <a:sym typeface="Times New Roman"/>
                </a:rPr>
                <a:t>Proposed System</a:t>
              </a:r>
              <a:endParaRPr b="1" sz="2200">
                <a:solidFill>
                  <a:srgbClr val="002060"/>
                </a:solidFill>
                <a:latin typeface="Times New Roman"/>
                <a:ea typeface="Times New Roman"/>
                <a:cs typeface="Times New Roman"/>
                <a:sym typeface="Times New Roman"/>
              </a:endParaRPr>
            </a:p>
          </p:txBody>
        </p:sp>
        <p:cxnSp>
          <p:nvCxnSpPr>
            <p:cNvPr id="209" name="Google Shape;209;g1bf50a15dc2_1_166"/>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pic>
        <p:nvPicPr>
          <p:cNvPr id="210" name="Google Shape;210;g1bf50a15dc2_1_166"/>
          <p:cNvPicPr preferRelativeResize="0"/>
          <p:nvPr/>
        </p:nvPicPr>
        <p:blipFill>
          <a:blip r:embed="rId4">
            <a:alphaModFix/>
          </a:blip>
          <a:stretch>
            <a:fillRect/>
          </a:stretch>
        </p:blipFill>
        <p:spPr>
          <a:xfrm>
            <a:off x="2483028" y="1049750"/>
            <a:ext cx="7225949" cy="4832650"/>
          </a:xfrm>
          <a:prstGeom prst="rect">
            <a:avLst/>
          </a:prstGeom>
          <a:noFill/>
          <a:ln cap="flat" cmpd="sng" w="9525">
            <a:solidFill>
              <a:schemeClr val="dk2"/>
            </a:solidFill>
            <a:prstDash val="solid"/>
            <a:round/>
            <a:headEnd len="sm" w="sm" type="none"/>
            <a:tailEnd len="sm" w="sm" type="none"/>
          </a:ln>
        </p:spPr>
      </p:pic>
      <p:sp>
        <p:nvSpPr>
          <p:cNvPr id="211" name="Google Shape;211;g1bf50a15dc2_1_166"/>
          <p:cNvSpPr txBox="1"/>
          <p:nvPr/>
        </p:nvSpPr>
        <p:spPr>
          <a:xfrm>
            <a:off x="4481250" y="5882400"/>
            <a:ext cx="3229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IN" sz="1600">
                <a:latin typeface="Calibri"/>
                <a:ea typeface="Calibri"/>
                <a:cs typeface="Calibri"/>
                <a:sym typeface="Calibri"/>
              </a:rPr>
              <a:t>Overview of proposed system</a:t>
            </a:r>
            <a:endParaRPr b="1" sz="160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grpSp>
        <p:nvGrpSpPr>
          <p:cNvPr id="216" name="Google Shape;216;g1bf50a15dc2_1_159"/>
          <p:cNvGrpSpPr/>
          <p:nvPr/>
        </p:nvGrpSpPr>
        <p:grpSpPr>
          <a:xfrm>
            <a:off x="0" y="0"/>
            <a:ext cx="12191999" cy="768567"/>
            <a:chOff x="0" y="0"/>
            <a:chExt cx="12191999" cy="768567"/>
          </a:xfrm>
        </p:grpSpPr>
        <p:pic>
          <p:nvPicPr>
            <p:cNvPr id="217" name="Google Shape;217;g1bf50a15dc2_1_159"/>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218" name="Google Shape;218;g1bf50a15dc2_1_159"/>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Architecture</a:t>
              </a:r>
              <a:endParaRPr b="1" sz="2200">
                <a:solidFill>
                  <a:srgbClr val="002060"/>
                </a:solidFill>
                <a:latin typeface="Times New Roman"/>
                <a:ea typeface="Times New Roman"/>
                <a:cs typeface="Times New Roman"/>
                <a:sym typeface="Times New Roman"/>
              </a:endParaRPr>
            </a:p>
          </p:txBody>
        </p:sp>
        <p:cxnSp>
          <p:nvCxnSpPr>
            <p:cNvPr id="219" name="Google Shape;219;g1bf50a15dc2_1_159"/>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pic>
        <p:nvPicPr>
          <p:cNvPr id="220" name="Google Shape;220;g1bf50a15dc2_1_159"/>
          <p:cNvPicPr preferRelativeResize="0"/>
          <p:nvPr/>
        </p:nvPicPr>
        <p:blipFill>
          <a:blip r:embed="rId4">
            <a:alphaModFix/>
          </a:blip>
          <a:stretch>
            <a:fillRect/>
          </a:stretch>
        </p:blipFill>
        <p:spPr>
          <a:xfrm>
            <a:off x="1913375" y="797825"/>
            <a:ext cx="8365250" cy="5262350"/>
          </a:xfrm>
          <a:prstGeom prst="rect">
            <a:avLst/>
          </a:prstGeom>
          <a:noFill/>
          <a:ln cap="flat" cmpd="sng" w="9525">
            <a:solidFill>
              <a:srgbClr val="000000"/>
            </a:solidFill>
            <a:prstDash val="solid"/>
            <a:round/>
            <a:headEnd len="sm" w="sm" type="none"/>
            <a:tailEnd len="sm" w="sm" type="none"/>
          </a:ln>
        </p:spPr>
      </p:pic>
      <p:sp>
        <p:nvSpPr>
          <p:cNvPr id="221" name="Google Shape;221;g1bf50a15dc2_1_159"/>
          <p:cNvSpPr txBox="1"/>
          <p:nvPr/>
        </p:nvSpPr>
        <p:spPr>
          <a:xfrm>
            <a:off x="4481250" y="6089425"/>
            <a:ext cx="32295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IN" sz="1600">
                <a:latin typeface="Calibri"/>
                <a:ea typeface="Calibri"/>
                <a:cs typeface="Calibri"/>
                <a:sym typeface="Calibri"/>
              </a:rPr>
              <a:t>Proposed System Architecture</a:t>
            </a:r>
            <a:endParaRPr b="1" sz="160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grpSp>
        <p:nvGrpSpPr>
          <p:cNvPr id="226" name="Google Shape;226;g1bf50a15dc2_1_185"/>
          <p:cNvGrpSpPr/>
          <p:nvPr/>
        </p:nvGrpSpPr>
        <p:grpSpPr>
          <a:xfrm>
            <a:off x="0" y="0"/>
            <a:ext cx="12191999" cy="768567"/>
            <a:chOff x="0" y="0"/>
            <a:chExt cx="12191999" cy="768567"/>
          </a:xfrm>
        </p:grpSpPr>
        <p:pic>
          <p:nvPicPr>
            <p:cNvPr id="227" name="Google Shape;227;g1bf50a15dc2_1_185"/>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228" name="Google Shape;228;g1bf50a15dc2_1_185"/>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Dataset Description</a:t>
              </a:r>
              <a:endParaRPr b="1" sz="2200">
                <a:solidFill>
                  <a:srgbClr val="002060"/>
                </a:solidFill>
                <a:latin typeface="Times New Roman"/>
                <a:ea typeface="Times New Roman"/>
                <a:cs typeface="Times New Roman"/>
                <a:sym typeface="Times New Roman"/>
              </a:endParaRPr>
            </a:p>
          </p:txBody>
        </p:sp>
        <p:cxnSp>
          <p:nvCxnSpPr>
            <p:cNvPr id="229" name="Google Shape;229;g1bf50a15dc2_1_185"/>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sp>
        <p:nvSpPr>
          <p:cNvPr id="230" name="Google Shape;230;g1bf50a15dc2_1_185"/>
          <p:cNvSpPr txBox="1"/>
          <p:nvPr/>
        </p:nvSpPr>
        <p:spPr>
          <a:xfrm>
            <a:off x="1729925" y="2716350"/>
            <a:ext cx="527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31" name="Google Shape;231;g1bf50a15dc2_1_185"/>
          <p:cNvSpPr txBox="1"/>
          <p:nvPr/>
        </p:nvSpPr>
        <p:spPr>
          <a:xfrm>
            <a:off x="421700" y="1037650"/>
            <a:ext cx="10962000" cy="4343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300"/>
              </a:spcBef>
              <a:spcAft>
                <a:spcPts val="0"/>
              </a:spcAft>
              <a:buNone/>
            </a:pPr>
            <a:r>
              <a:rPr lang="en-IN" sz="1600">
                <a:solidFill>
                  <a:schemeClr val="dk1"/>
                </a:solidFill>
                <a:latin typeface="Times New Roman"/>
                <a:ea typeface="Times New Roman"/>
                <a:cs typeface="Times New Roman"/>
                <a:sym typeface="Times New Roman"/>
              </a:rPr>
              <a:t>The KITTI dataset is a large dataset of images and 3D point clouds captured by a vehicle-mounted LiDAR and camera system. The dataset was collected by the Karlsruhe Institute of Technology and Toyota Technological Institute and is widely used for evaluating algorithms in the fields of autonomous driving, robotics, and computer vision.</a:t>
            </a:r>
            <a:endParaRPr sz="1600">
              <a:solidFill>
                <a:schemeClr val="dk1"/>
              </a:solidFill>
              <a:latin typeface="Times New Roman"/>
              <a:ea typeface="Times New Roman"/>
              <a:cs typeface="Times New Roman"/>
              <a:sym typeface="Times New Roman"/>
            </a:endParaRPr>
          </a:p>
          <a:p>
            <a:pPr indent="0" lvl="0" marL="0" rtl="0" algn="just">
              <a:lnSpc>
                <a:spcPct val="115000"/>
              </a:lnSpc>
              <a:spcBef>
                <a:spcPts val="30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just">
              <a:lnSpc>
                <a:spcPct val="115000"/>
              </a:lnSpc>
              <a:spcBef>
                <a:spcPts val="300"/>
              </a:spcBef>
              <a:spcAft>
                <a:spcPts val="0"/>
              </a:spcAft>
              <a:buNone/>
            </a:pPr>
            <a:r>
              <a:rPr lang="en-IN" sz="1600">
                <a:solidFill>
                  <a:schemeClr val="dk1"/>
                </a:solidFill>
                <a:latin typeface="Times New Roman"/>
                <a:ea typeface="Times New Roman"/>
                <a:cs typeface="Times New Roman"/>
                <a:sym typeface="Times New Roman"/>
              </a:rPr>
              <a:t>The KITTI dataset consists of a number of different data modalities, including stereo images, monocular images, LiDAR point clouds, and GPS/INS data. The dataset also includes ground truth data for a variety of tasks, including object detection, object tracking, 3D object reconstruction, and depth estimation.</a:t>
            </a:r>
            <a:endParaRPr sz="1600">
              <a:solidFill>
                <a:schemeClr val="dk1"/>
              </a:solidFill>
              <a:latin typeface="Times New Roman"/>
              <a:ea typeface="Times New Roman"/>
              <a:cs typeface="Times New Roman"/>
              <a:sym typeface="Times New Roman"/>
            </a:endParaRPr>
          </a:p>
          <a:p>
            <a:pPr indent="0" lvl="0" marL="0" rtl="0" algn="just">
              <a:lnSpc>
                <a:spcPct val="115000"/>
              </a:lnSpc>
              <a:spcBef>
                <a:spcPts val="30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just">
              <a:lnSpc>
                <a:spcPct val="115000"/>
              </a:lnSpc>
              <a:spcBef>
                <a:spcPts val="300"/>
              </a:spcBef>
              <a:spcAft>
                <a:spcPts val="0"/>
              </a:spcAft>
              <a:buNone/>
            </a:pPr>
            <a:r>
              <a:rPr lang="en-IN" sz="1600">
                <a:solidFill>
                  <a:schemeClr val="dk1"/>
                </a:solidFill>
                <a:latin typeface="Times New Roman"/>
                <a:ea typeface="Times New Roman"/>
                <a:cs typeface="Times New Roman"/>
                <a:sym typeface="Times New Roman"/>
              </a:rPr>
              <a:t>One of the key features of the KITTI dataset is the wide range of scenarios it covers, including urban, suburban, and rural environments, as well as different weather conditions and lighting conditions. This makes it a useful benchmark for evaluating the performance of algorithms on a wide range of different types of data.</a:t>
            </a:r>
            <a:endParaRPr sz="1600">
              <a:solidFill>
                <a:schemeClr val="dk1"/>
              </a:solidFill>
              <a:latin typeface="Times New Roman"/>
              <a:ea typeface="Times New Roman"/>
              <a:cs typeface="Times New Roman"/>
              <a:sym typeface="Times New Roman"/>
            </a:endParaRPr>
          </a:p>
          <a:p>
            <a:pPr indent="0" lvl="0" marL="0" rtl="0" algn="just">
              <a:lnSpc>
                <a:spcPct val="115000"/>
              </a:lnSpc>
              <a:spcBef>
                <a:spcPts val="30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just">
              <a:lnSpc>
                <a:spcPct val="115000"/>
              </a:lnSpc>
              <a:spcBef>
                <a:spcPts val="300"/>
              </a:spcBef>
              <a:spcAft>
                <a:spcPts val="300"/>
              </a:spcAft>
              <a:buNone/>
            </a:pPr>
            <a:r>
              <a:rPr lang="en-IN" sz="1600">
                <a:solidFill>
                  <a:schemeClr val="dk1"/>
                </a:solidFill>
                <a:latin typeface="Times New Roman"/>
                <a:ea typeface="Times New Roman"/>
                <a:cs typeface="Times New Roman"/>
                <a:sym typeface="Times New Roman"/>
              </a:rPr>
              <a:t>Overall, the KITTI dataset is a valuable resource for researchers working on problems related to autonomous driving, robotics, and computer vision, and has been widely used in a variety of research studies and applications.</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grpSp>
        <p:nvGrpSpPr>
          <p:cNvPr id="236" name="Google Shape;236;g1bf50a15dc2_1_131"/>
          <p:cNvGrpSpPr/>
          <p:nvPr/>
        </p:nvGrpSpPr>
        <p:grpSpPr>
          <a:xfrm>
            <a:off x="0" y="0"/>
            <a:ext cx="12191999" cy="768567"/>
            <a:chOff x="0" y="0"/>
            <a:chExt cx="12191999" cy="768567"/>
          </a:xfrm>
        </p:grpSpPr>
        <p:pic>
          <p:nvPicPr>
            <p:cNvPr id="237" name="Google Shape;237;g1bf50a15dc2_1_131"/>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238" name="Google Shape;238;g1bf50a15dc2_1_131"/>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Results (On KITTI Dataset)</a:t>
              </a:r>
              <a:endParaRPr b="1" sz="2200">
                <a:solidFill>
                  <a:srgbClr val="002060"/>
                </a:solidFill>
                <a:latin typeface="Times New Roman"/>
                <a:ea typeface="Times New Roman"/>
                <a:cs typeface="Times New Roman"/>
                <a:sym typeface="Times New Roman"/>
              </a:endParaRPr>
            </a:p>
          </p:txBody>
        </p:sp>
        <p:cxnSp>
          <p:nvCxnSpPr>
            <p:cNvPr id="239" name="Google Shape;239;g1bf50a15dc2_1_131"/>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pic>
        <p:nvPicPr>
          <p:cNvPr id="240" name="Google Shape;240;g1bf50a15dc2_1_131"/>
          <p:cNvPicPr preferRelativeResize="0"/>
          <p:nvPr/>
        </p:nvPicPr>
        <p:blipFill>
          <a:blip r:embed="rId4">
            <a:alphaModFix/>
          </a:blip>
          <a:stretch>
            <a:fillRect/>
          </a:stretch>
        </p:blipFill>
        <p:spPr>
          <a:xfrm>
            <a:off x="152400" y="844775"/>
            <a:ext cx="11887200" cy="5696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grpSp>
        <p:nvGrpSpPr>
          <p:cNvPr id="245" name="Google Shape;245;g1bf50a15dc2_1_138"/>
          <p:cNvGrpSpPr/>
          <p:nvPr/>
        </p:nvGrpSpPr>
        <p:grpSpPr>
          <a:xfrm>
            <a:off x="0" y="0"/>
            <a:ext cx="12191999" cy="768567"/>
            <a:chOff x="0" y="0"/>
            <a:chExt cx="12191999" cy="768567"/>
          </a:xfrm>
        </p:grpSpPr>
        <p:pic>
          <p:nvPicPr>
            <p:cNvPr id="246" name="Google Shape;246;g1bf50a15dc2_1_138"/>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247" name="Google Shape;247;g1bf50a15dc2_1_138"/>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Results (On Indian Road)</a:t>
              </a:r>
              <a:endParaRPr b="1" sz="2200">
                <a:solidFill>
                  <a:srgbClr val="002060"/>
                </a:solidFill>
                <a:latin typeface="Times New Roman"/>
                <a:ea typeface="Times New Roman"/>
                <a:cs typeface="Times New Roman"/>
                <a:sym typeface="Times New Roman"/>
              </a:endParaRPr>
            </a:p>
          </p:txBody>
        </p:sp>
        <p:cxnSp>
          <p:nvCxnSpPr>
            <p:cNvPr id="248" name="Google Shape;248;g1bf50a15dc2_1_138"/>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pic>
        <p:nvPicPr>
          <p:cNvPr id="249" name="Google Shape;249;g1bf50a15dc2_1_138"/>
          <p:cNvPicPr preferRelativeResize="0"/>
          <p:nvPr/>
        </p:nvPicPr>
        <p:blipFill>
          <a:blip r:embed="rId4">
            <a:alphaModFix/>
          </a:blip>
          <a:stretch>
            <a:fillRect/>
          </a:stretch>
        </p:blipFill>
        <p:spPr>
          <a:xfrm>
            <a:off x="210400" y="1931867"/>
            <a:ext cx="11887196" cy="3840687"/>
          </a:xfrm>
          <a:prstGeom prst="rect">
            <a:avLst/>
          </a:prstGeom>
          <a:noFill/>
          <a:ln>
            <a:noFill/>
          </a:ln>
        </p:spPr>
      </p:pic>
      <p:pic>
        <p:nvPicPr>
          <p:cNvPr id="250" name="Google Shape;250;g1bf50a15dc2_1_138"/>
          <p:cNvPicPr preferRelativeResize="0"/>
          <p:nvPr/>
        </p:nvPicPr>
        <p:blipFill>
          <a:blip r:embed="rId5">
            <a:alphaModFix/>
          </a:blip>
          <a:stretch>
            <a:fillRect/>
          </a:stretch>
        </p:blipFill>
        <p:spPr>
          <a:xfrm>
            <a:off x="228600" y="1399442"/>
            <a:ext cx="11887200" cy="47293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grpSp>
        <p:nvGrpSpPr>
          <p:cNvPr id="255" name="Google Shape;255;g1bf50a15dc2_1_145"/>
          <p:cNvGrpSpPr/>
          <p:nvPr/>
        </p:nvGrpSpPr>
        <p:grpSpPr>
          <a:xfrm>
            <a:off x="0" y="0"/>
            <a:ext cx="12191999" cy="768567"/>
            <a:chOff x="0" y="0"/>
            <a:chExt cx="12191999" cy="768567"/>
          </a:xfrm>
        </p:grpSpPr>
        <p:pic>
          <p:nvPicPr>
            <p:cNvPr id="256" name="Google Shape;256;g1bf50a15dc2_1_145"/>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257" name="Google Shape;257;g1bf50a15dc2_1_145"/>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Conclusion</a:t>
              </a:r>
              <a:endParaRPr b="1" sz="2200">
                <a:solidFill>
                  <a:srgbClr val="002060"/>
                </a:solidFill>
                <a:latin typeface="Times New Roman"/>
                <a:ea typeface="Times New Roman"/>
                <a:cs typeface="Times New Roman"/>
                <a:sym typeface="Times New Roman"/>
              </a:endParaRPr>
            </a:p>
          </p:txBody>
        </p:sp>
        <p:cxnSp>
          <p:nvCxnSpPr>
            <p:cNvPr id="258" name="Google Shape;258;g1bf50a15dc2_1_145"/>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sp>
        <p:nvSpPr>
          <p:cNvPr id="259" name="Google Shape;259;g1bf50a15dc2_1_145"/>
          <p:cNvSpPr txBox="1"/>
          <p:nvPr/>
        </p:nvSpPr>
        <p:spPr>
          <a:xfrm>
            <a:off x="478950" y="1170500"/>
            <a:ext cx="10905000" cy="18777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IN" sz="2000">
                <a:solidFill>
                  <a:schemeClr val="dk1"/>
                </a:solidFill>
                <a:latin typeface="Times New Roman"/>
                <a:ea typeface="Times New Roman"/>
                <a:cs typeface="Times New Roman"/>
                <a:sym typeface="Times New Roman"/>
              </a:rPr>
              <a:t>We proposed a novel methodology to estimate the depth of an image by designing a multi-picture depth prediction network using transformers. To create a depth map without the aid of ground truth depth, the input image's objects were identified, and after instance segmenting them, the objects were passed to the transformers.</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grpSp>
        <p:nvGrpSpPr>
          <p:cNvPr id="264" name="Google Shape;264;g1bf50a15dc2_1_152"/>
          <p:cNvGrpSpPr/>
          <p:nvPr/>
        </p:nvGrpSpPr>
        <p:grpSpPr>
          <a:xfrm>
            <a:off x="0" y="0"/>
            <a:ext cx="12191999" cy="768567"/>
            <a:chOff x="0" y="0"/>
            <a:chExt cx="12191999" cy="768567"/>
          </a:xfrm>
        </p:grpSpPr>
        <p:pic>
          <p:nvPicPr>
            <p:cNvPr id="265" name="Google Shape;265;g1bf50a15dc2_1_152"/>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266" name="Google Shape;266;g1bf50a15dc2_1_152"/>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Future Scope</a:t>
              </a:r>
              <a:endParaRPr b="1" sz="2200">
                <a:solidFill>
                  <a:srgbClr val="002060"/>
                </a:solidFill>
                <a:latin typeface="Times New Roman"/>
                <a:ea typeface="Times New Roman"/>
                <a:cs typeface="Times New Roman"/>
                <a:sym typeface="Times New Roman"/>
              </a:endParaRPr>
            </a:p>
          </p:txBody>
        </p:sp>
        <p:cxnSp>
          <p:nvCxnSpPr>
            <p:cNvPr id="267" name="Google Shape;267;g1bf50a15dc2_1_152"/>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sp>
        <p:nvSpPr>
          <p:cNvPr id="268" name="Google Shape;268;g1bf50a15dc2_1_152"/>
          <p:cNvSpPr txBox="1"/>
          <p:nvPr/>
        </p:nvSpPr>
        <p:spPr>
          <a:xfrm>
            <a:off x="293075" y="1239050"/>
            <a:ext cx="11551800" cy="4186800"/>
          </a:xfrm>
          <a:prstGeom prst="rect">
            <a:avLst/>
          </a:prstGeom>
          <a:noFill/>
          <a:ln>
            <a:noFill/>
          </a:ln>
        </p:spPr>
        <p:txBody>
          <a:bodyPr anchorCtr="0" anchor="t" bIns="91425" lIns="91425" spcFirstLastPara="1" rIns="91425" wrap="square" tIns="91425">
            <a:spAutoFit/>
          </a:bodyPr>
          <a:lstStyle/>
          <a:p>
            <a:pPr indent="-355600" lvl="0" marL="457200" rtl="0" algn="l">
              <a:lnSpc>
                <a:spcPct val="150000"/>
              </a:lnSpc>
              <a:spcBef>
                <a:spcPts val="0"/>
              </a:spcBef>
              <a:spcAft>
                <a:spcPts val="0"/>
              </a:spcAft>
              <a:buSzPts val="2000"/>
              <a:buFont typeface="Times New Roman"/>
              <a:buChar char="●"/>
            </a:pPr>
            <a:r>
              <a:rPr lang="en-IN" sz="2000">
                <a:latin typeface="Times New Roman"/>
                <a:ea typeface="Times New Roman"/>
                <a:cs typeface="Times New Roman"/>
                <a:sym typeface="Times New Roman"/>
              </a:rPr>
              <a:t>T</a:t>
            </a:r>
            <a:r>
              <a:rPr lang="en-IN" sz="2000">
                <a:latin typeface="Times New Roman"/>
                <a:ea typeface="Times New Roman"/>
                <a:cs typeface="Times New Roman"/>
                <a:sym typeface="Times New Roman"/>
              </a:rPr>
              <a:t>o integrate image depth estimation with other tasks, such as object recognition and tracking, to improve the performance of these tasks in complex and dynamic environments.</a:t>
            </a:r>
            <a:endParaRPr sz="2000">
              <a:latin typeface="Times New Roman"/>
              <a:ea typeface="Times New Roman"/>
              <a:cs typeface="Times New Roman"/>
              <a:sym typeface="Times New Roman"/>
            </a:endParaRPr>
          </a:p>
          <a:p>
            <a:pPr indent="-355600" lvl="0" marL="457200" rtl="0" algn="l">
              <a:lnSpc>
                <a:spcPct val="150000"/>
              </a:lnSpc>
              <a:spcBef>
                <a:spcPts val="0"/>
              </a:spcBef>
              <a:spcAft>
                <a:spcPts val="0"/>
              </a:spcAft>
              <a:buSzPts val="2000"/>
              <a:buFont typeface="Times New Roman"/>
              <a:buChar char="●"/>
            </a:pPr>
            <a:r>
              <a:rPr lang="en-IN" sz="2000">
                <a:latin typeface="Times New Roman"/>
                <a:ea typeface="Times New Roman"/>
                <a:cs typeface="Times New Roman"/>
                <a:sym typeface="Times New Roman"/>
              </a:rPr>
              <a:t>There is also potential for image depth estimation to be used in a wider range of applications, such as virtual and augmented reality, where it can be used to provide a more realistic and immersive experience. </a:t>
            </a:r>
            <a:endParaRPr sz="2000">
              <a:latin typeface="Times New Roman"/>
              <a:ea typeface="Times New Roman"/>
              <a:cs typeface="Times New Roman"/>
              <a:sym typeface="Times New Roman"/>
            </a:endParaRPr>
          </a:p>
          <a:p>
            <a:pPr indent="-355600" lvl="0" marL="457200" rtl="0" algn="l">
              <a:lnSpc>
                <a:spcPct val="150000"/>
              </a:lnSpc>
              <a:spcBef>
                <a:spcPts val="0"/>
              </a:spcBef>
              <a:spcAft>
                <a:spcPts val="0"/>
              </a:spcAft>
              <a:buSzPts val="2000"/>
              <a:buFont typeface="Times New Roman"/>
              <a:buChar char="●"/>
            </a:pPr>
            <a:r>
              <a:rPr lang="en-IN" sz="2000">
                <a:latin typeface="Times New Roman"/>
                <a:ea typeface="Times New Roman"/>
                <a:cs typeface="Times New Roman"/>
                <a:sym typeface="Times New Roman"/>
              </a:rPr>
              <a:t>Image depth estimation may be used in autonomous systems, such as self-driving cars and drones, to improve their ability to navigate and avoid obstacles in their environment.</a:t>
            </a:r>
            <a:endParaRPr sz="2000">
              <a:latin typeface="Times New Roman"/>
              <a:ea typeface="Times New Roman"/>
              <a:cs typeface="Times New Roman"/>
              <a:sym typeface="Times New Roman"/>
            </a:endParaRPr>
          </a:p>
          <a:p>
            <a:pPr indent="-355600" lvl="0" marL="457200" rtl="0" algn="l">
              <a:lnSpc>
                <a:spcPct val="150000"/>
              </a:lnSpc>
              <a:spcBef>
                <a:spcPts val="0"/>
              </a:spcBef>
              <a:spcAft>
                <a:spcPts val="0"/>
              </a:spcAft>
              <a:buSzPts val="2000"/>
              <a:buFont typeface="Times New Roman"/>
              <a:buChar char="●"/>
            </a:pPr>
            <a:r>
              <a:rPr lang="en-IN" sz="2000">
                <a:latin typeface="Times New Roman"/>
                <a:ea typeface="Times New Roman"/>
                <a:cs typeface="Times New Roman"/>
                <a:sym typeface="Times New Roman"/>
              </a:rPr>
              <a:t>The scope of image depth estimation is likely to continue to grow and evolve in the coming years, as researchers and developers seek to leverage the power of this technology to solve a wide range of problems in fields such as robotics, augmented reality, and computer vision.</a:t>
            </a:r>
            <a:endParaRPr sz="20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grpSp>
        <p:nvGrpSpPr>
          <p:cNvPr id="273" name="Google Shape;273;g1bf50a15dc2_0_6"/>
          <p:cNvGrpSpPr/>
          <p:nvPr/>
        </p:nvGrpSpPr>
        <p:grpSpPr>
          <a:xfrm>
            <a:off x="0" y="0"/>
            <a:ext cx="12191999" cy="768567"/>
            <a:chOff x="0" y="0"/>
            <a:chExt cx="12191999" cy="768567"/>
          </a:xfrm>
        </p:grpSpPr>
        <p:pic>
          <p:nvPicPr>
            <p:cNvPr id="274" name="Google Shape;274;g1bf50a15dc2_0_6"/>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275" name="Google Shape;275;g1bf50a15dc2_0_6"/>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Gantt Chart</a:t>
              </a:r>
              <a:endParaRPr b="1" sz="2200">
                <a:solidFill>
                  <a:srgbClr val="002060"/>
                </a:solidFill>
                <a:latin typeface="Times New Roman"/>
                <a:ea typeface="Times New Roman"/>
                <a:cs typeface="Times New Roman"/>
                <a:sym typeface="Times New Roman"/>
              </a:endParaRPr>
            </a:p>
          </p:txBody>
        </p:sp>
        <p:cxnSp>
          <p:nvCxnSpPr>
            <p:cNvPr id="276" name="Google Shape;276;g1bf50a15dc2_0_6"/>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pic>
        <p:nvPicPr>
          <p:cNvPr id="277" name="Google Shape;277;g1bf50a15dc2_0_6"/>
          <p:cNvPicPr preferRelativeResize="0"/>
          <p:nvPr/>
        </p:nvPicPr>
        <p:blipFill>
          <a:blip r:embed="rId4">
            <a:alphaModFix/>
          </a:blip>
          <a:stretch>
            <a:fillRect/>
          </a:stretch>
        </p:blipFill>
        <p:spPr>
          <a:xfrm>
            <a:off x="1227826" y="1094363"/>
            <a:ext cx="9881349" cy="5126475"/>
          </a:xfrm>
          <a:prstGeom prst="rect">
            <a:avLst/>
          </a:prstGeom>
          <a:noFill/>
          <a:ln>
            <a:noFill/>
          </a:ln>
        </p:spPr>
      </p:pic>
      <p:sp>
        <p:nvSpPr>
          <p:cNvPr id="278" name="Google Shape;278;g1bf50a15dc2_0_6"/>
          <p:cNvSpPr txBox="1"/>
          <p:nvPr/>
        </p:nvSpPr>
        <p:spPr>
          <a:xfrm>
            <a:off x="1307075" y="2643125"/>
            <a:ext cx="13050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IN" sz="1600">
                <a:latin typeface="Times New Roman"/>
                <a:ea typeface="Times New Roman"/>
                <a:cs typeface="Times New Roman"/>
                <a:sym typeface="Times New Roman"/>
              </a:rPr>
              <a:t>Problem Definition</a:t>
            </a:r>
            <a:endParaRPr b="1" sz="1600">
              <a:latin typeface="Times New Roman"/>
              <a:ea typeface="Times New Roman"/>
              <a:cs typeface="Times New Roman"/>
              <a:sym typeface="Times New Roman"/>
            </a:endParaRPr>
          </a:p>
        </p:txBody>
      </p:sp>
      <p:sp>
        <p:nvSpPr>
          <p:cNvPr id="279" name="Google Shape;279;g1bf50a15dc2_0_6"/>
          <p:cNvSpPr txBox="1"/>
          <p:nvPr/>
        </p:nvSpPr>
        <p:spPr>
          <a:xfrm>
            <a:off x="2612075" y="3395250"/>
            <a:ext cx="21789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IN" sz="1600">
                <a:latin typeface="Times New Roman"/>
                <a:ea typeface="Times New Roman"/>
                <a:cs typeface="Times New Roman"/>
                <a:sym typeface="Times New Roman"/>
              </a:rPr>
              <a:t>Literature Survey</a:t>
            </a:r>
            <a:endParaRPr b="1" sz="1600">
              <a:latin typeface="Times New Roman"/>
              <a:ea typeface="Times New Roman"/>
              <a:cs typeface="Times New Roman"/>
              <a:sym typeface="Times New Roman"/>
            </a:endParaRPr>
          </a:p>
        </p:txBody>
      </p:sp>
      <p:sp>
        <p:nvSpPr>
          <p:cNvPr id="280" name="Google Shape;280;g1bf50a15dc2_0_6"/>
          <p:cNvSpPr txBox="1"/>
          <p:nvPr/>
        </p:nvSpPr>
        <p:spPr>
          <a:xfrm>
            <a:off x="4790975" y="3930175"/>
            <a:ext cx="17724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IN" sz="1600">
                <a:latin typeface="Times New Roman"/>
                <a:ea typeface="Times New Roman"/>
                <a:cs typeface="Times New Roman"/>
                <a:sym typeface="Times New Roman"/>
              </a:rPr>
              <a:t>Algorithm Selection</a:t>
            </a:r>
            <a:endParaRPr b="1" sz="1600">
              <a:latin typeface="Times New Roman"/>
              <a:ea typeface="Times New Roman"/>
              <a:cs typeface="Times New Roman"/>
              <a:sym typeface="Times New Roman"/>
            </a:endParaRPr>
          </a:p>
        </p:txBody>
      </p:sp>
      <p:sp>
        <p:nvSpPr>
          <p:cNvPr id="281" name="Google Shape;281;g1bf50a15dc2_0_6"/>
          <p:cNvSpPr txBox="1"/>
          <p:nvPr/>
        </p:nvSpPr>
        <p:spPr>
          <a:xfrm>
            <a:off x="6563400" y="4637200"/>
            <a:ext cx="18633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IN" sz="1600">
                <a:latin typeface="Times New Roman"/>
                <a:ea typeface="Times New Roman"/>
                <a:cs typeface="Times New Roman"/>
                <a:sym typeface="Times New Roman"/>
              </a:rPr>
              <a:t>Implementation</a:t>
            </a:r>
            <a:endParaRPr b="1" sz="1600">
              <a:latin typeface="Times New Roman"/>
              <a:ea typeface="Times New Roman"/>
              <a:cs typeface="Times New Roman"/>
              <a:sym typeface="Times New Roman"/>
            </a:endParaRPr>
          </a:p>
        </p:txBody>
      </p:sp>
      <p:sp>
        <p:nvSpPr>
          <p:cNvPr id="282" name="Google Shape;282;g1bf50a15dc2_0_6"/>
          <p:cNvSpPr txBox="1"/>
          <p:nvPr/>
        </p:nvSpPr>
        <p:spPr>
          <a:xfrm>
            <a:off x="8426725" y="5289975"/>
            <a:ext cx="24642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IN" sz="1600">
                <a:latin typeface="Times New Roman"/>
                <a:ea typeface="Times New Roman"/>
                <a:cs typeface="Times New Roman"/>
                <a:sym typeface="Times New Roman"/>
              </a:rPr>
              <a:t>Results &amp; Testing</a:t>
            </a:r>
            <a:endParaRPr b="1" sz="16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grpSp>
        <p:nvGrpSpPr>
          <p:cNvPr id="98" name="Google Shape;98;p2"/>
          <p:cNvGrpSpPr/>
          <p:nvPr/>
        </p:nvGrpSpPr>
        <p:grpSpPr>
          <a:xfrm>
            <a:off x="0" y="0"/>
            <a:ext cx="12192000" cy="768566"/>
            <a:chOff x="0" y="0"/>
            <a:chExt cx="12192000" cy="768566"/>
          </a:xfrm>
        </p:grpSpPr>
        <p:pic>
          <p:nvPicPr>
            <p:cNvPr id="99" name="Google Shape;99;p2"/>
            <p:cNvPicPr preferRelativeResize="0"/>
            <p:nvPr/>
          </p:nvPicPr>
          <p:blipFill rotWithShape="1">
            <a:blip r:embed="rId3">
              <a:alphaModFix/>
            </a:blip>
            <a:srcRect b="64454" l="0" r="38198" t="15763"/>
            <a:stretch/>
          </p:blipFill>
          <p:spPr>
            <a:xfrm>
              <a:off x="7923490" y="0"/>
              <a:ext cx="4268510" cy="768566"/>
            </a:xfrm>
            <a:prstGeom prst="rect">
              <a:avLst/>
            </a:prstGeom>
            <a:noFill/>
            <a:ln>
              <a:noFill/>
            </a:ln>
          </p:spPr>
        </p:pic>
        <p:sp>
          <p:nvSpPr>
            <p:cNvPr id="100" name="Google Shape;100;p2"/>
            <p:cNvSpPr txBox="1"/>
            <p:nvPr/>
          </p:nvSpPr>
          <p:spPr>
            <a:xfrm>
              <a:off x="0" y="148765"/>
              <a:ext cx="8516214" cy="43088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Project Overview</a:t>
              </a:r>
              <a:endParaRPr b="1" sz="2200">
                <a:solidFill>
                  <a:srgbClr val="002060"/>
                </a:solidFill>
                <a:latin typeface="Times New Roman"/>
                <a:ea typeface="Times New Roman"/>
                <a:cs typeface="Times New Roman"/>
                <a:sym typeface="Times New Roman"/>
              </a:endParaRPr>
            </a:p>
          </p:txBody>
        </p:sp>
        <p:cxnSp>
          <p:nvCxnSpPr>
            <p:cNvPr id="101" name="Google Shape;101;p2"/>
            <p:cNvCxnSpPr/>
            <p:nvPr/>
          </p:nvCxnSpPr>
          <p:spPr>
            <a:xfrm>
              <a:off x="33815" y="652740"/>
              <a:ext cx="11993077" cy="20318"/>
            </a:xfrm>
            <a:prstGeom prst="straightConnector1">
              <a:avLst/>
            </a:prstGeom>
            <a:noFill/>
            <a:ln cap="flat" cmpd="sng" w="31750">
              <a:solidFill>
                <a:srgbClr val="E4948A"/>
              </a:solidFill>
              <a:prstDash val="solid"/>
              <a:miter lim="800000"/>
              <a:headEnd len="sm" w="sm" type="none"/>
              <a:tailEnd len="sm" w="sm" type="none"/>
            </a:ln>
          </p:spPr>
        </p:cxnSp>
      </p:grpSp>
      <p:sp>
        <p:nvSpPr>
          <p:cNvPr id="102" name="Google Shape;102;p2"/>
          <p:cNvSpPr txBox="1"/>
          <p:nvPr/>
        </p:nvSpPr>
        <p:spPr>
          <a:xfrm>
            <a:off x="226100" y="1145500"/>
            <a:ext cx="11870400" cy="47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2100">
                <a:solidFill>
                  <a:srgbClr val="134F5C"/>
                </a:solidFill>
                <a:latin typeface="Times New Roman"/>
                <a:ea typeface="Times New Roman"/>
                <a:cs typeface="Times New Roman"/>
                <a:sym typeface="Times New Roman"/>
              </a:rPr>
              <a:t>Domain:</a:t>
            </a:r>
            <a:r>
              <a:rPr lang="en-IN" sz="1700">
                <a:latin typeface="Times New Roman"/>
                <a:ea typeface="Times New Roman"/>
                <a:cs typeface="Times New Roman"/>
                <a:sym typeface="Times New Roman"/>
              </a:rPr>
              <a:t> </a:t>
            </a:r>
            <a:r>
              <a:rPr lang="en-IN" sz="1900">
                <a:latin typeface="Times New Roman"/>
                <a:ea typeface="Times New Roman"/>
                <a:cs typeface="Times New Roman"/>
                <a:sym typeface="Times New Roman"/>
              </a:rPr>
              <a:t> Data Analytics / AI and ML</a:t>
            </a:r>
            <a:endParaRPr sz="1900">
              <a:latin typeface="Times New Roman"/>
              <a:ea typeface="Times New Roman"/>
              <a:cs typeface="Times New Roman"/>
              <a:sym typeface="Times New Roman"/>
            </a:endParaRPr>
          </a:p>
          <a:p>
            <a:pPr indent="0" lvl="0" marL="0" rtl="0" algn="l">
              <a:spcBef>
                <a:spcPts val="0"/>
              </a:spcBef>
              <a:spcAft>
                <a:spcPts val="0"/>
              </a:spcAft>
              <a:buNone/>
            </a:pPr>
            <a:r>
              <a:t/>
            </a:r>
            <a:endParaRPr sz="1900">
              <a:latin typeface="Times New Roman"/>
              <a:ea typeface="Times New Roman"/>
              <a:cs typeface="Times New Roman"/>
              <a:sym typeface="Times New Roman"/>
            </a:endParaRPr>
          </a:p>
          <a:p>
            <a:pPr indent="0" lvl="0" marL="0" rtl="0" algn="l">
              <a:spcBef>
                <a:spcPts val="0"/>
              </a:spcBef>
              <a:spcAft>
                <a:spcPts val="0"/>
              </a:spcAft>
              <a:buNone/>
            </a:pPr>
            <a:r>
              <a:t/>
            </a:r>
            <a:endParaRPr sz="1700">
              <a:latin typeface="Times New Roman"/>
              <a:ea typeface="Times New Roman"/>
              <a:cs typeface="Times New Roman"/>
              <a:sym typeface="Times New Roman"/>
            </a:endParaRPr>
          </a:p>
          <a:p>
            <a:pPr indent="0" lvl="0" marL="0" rtl="0" algn="l">
              <a:spcBef>
                <a:spcPts val="0"/>
              </a:spcBef>
              <a:spcAft>
                <a:spcPts val="0"/>
              </a:spcAft>
              <a:buNone/>
            </a:pPr>
            <a:r>
              <a:t/>
            </a:r>
            <a:endParaRPr sz="1700">
              <a:latin typeface="Times New Roman"/>
              <a:ea typeface="Times New Roman"/>
              <a:cs typeface="Times New Roman"/>
              <a:sym typeface="Times New Roman"/>
            </a:endParaRPr>
          </a:p>
          <a:p>
            <a:pPr indent="0" lvl="0" marL="0" rtl="0" algn="l">
              <a:spcBef>
                <a:spcPts val="0"/>
              </a:spcBef>
              <a:spcAft>
                <a:spcPts val="0"/>
              </a:spcAft>
              <a:buNone/>
            </a:pPr>
            <a:r>
              <a:rPr b="1" lang="en-IN" sz="2100">
                <a:solidFill>
                  <a:srgbClr val="134F5C"/>
                </a:solidFill>
                <a:latin typeface="Times New Roman"/>
                <a:ea typeface="Times New Roman"/>
                <a:cs typeface="Times New Roman"/>
                <a:sym typeface="Times New Roman"/>
              </a:rPr>
              <a:t>Problem Space: </a:t>
            </a:r>
            <a:endParaRPr b="1" sz="2100">
              <a:solidFill>
                <a:srgbClr val="134F5C"/>
              </a:solidFill>
              <a:latin typeface="Times New Roman"/>
              <a:ea typeface="Times New Roman"/>
              <a:cs typeface="Times New Roman"/>
              <a:sym typeface="Times New Roman"/>
            </a:endParaRPr>
          </a:p>
          <a:p>
            <a:pPr indent="0" lvl="0" marL="0" rtl="0" algn="l">
              <a:spcBef>
                <a:spcPts val="0"/>
              </a:spcBef>
              <a:spcAft>
                <a:spcPts val="0"/>
              </a:spcAft>
              <a:buNone/>
            </a:pPr>
            <a:r>
              <a:rPr b="1" lang="en-IN" sz="2100">
                <a:solidFill>
                  <a:srgbClr val="134F5C"/>
                </a:solidFill>
                <a:latin typeface="Times New Roman"/>
                <a:ea typeface="Times New Roman"/>
                <a:cs typeface="Times New Roman"/>
                <a:sym typeface="Times New Roman"/>
              </a:rPr>
              <a:t> </a:t>
            </a:r>
            <a:endParaRPr b="1" sz="1600">
              <a:solidFill>
                <a:srgbClr val="134F5C"/>
              </a:solidFill>
              <a:latin typeface="Times New Roman"/>
              <a:ea typeface="Times New Roman"/>
              <a:cs typeface="Times New Roman"/>
              <a:sym typeface="Times New Roman"/>
            </a:endParaRPr>
          </a:p>
          <a:p>
            <a:pPr indent="-349250" lvl="0" marL="457200" rtl="0" algn="l">
              <a:spcBef>
                <a:spcPts val="0"/>
              </a:spcBef>
              <a:spcAft>
                <a:spcPts val="0"/>
              </a:spcAft>
              <a:buClr>
                <a:schemeClr val="dk1"/>
              </a:buClr>
              <a:buSzPts val="1900"/>
              <a:buFont typeface="Times New Roman"/>
              <a:buChar char="●"/>
            </a:pPr>
            <a:r>
              <a:rPr lang="en-IN" sz="1900">
                <a:solidFill>
                  <a:schemeClr val="dk1"/>
                </a:solidFill>
                <a:latin typeface="Times New Roman"/>
                <a:ea typeface="Times New Roman"/>
                <a:cs typeface="Times New Roman"/>
                <a:sym typeface="Times New Roman"/>
              </a:rPr>
              <a:t>A deep neural network is a part of deep learning used to solve real world problems like classification, depth estimation, </a:t>
            </a:r>
            <a:endParaRPr sz="1900">
              <a:solidFill>
                <a:schemeClr val="dk1"/>
              </a:solidFill>
              <a:latin typeface="Times New Roman"/>
              <a:ea typeface="Times New Roman"/>
              <a:cs typeface="Times New Roman"/>
              <a:sym typeface="Times New Roman"/>
            </a:endParaRPr>
          </a:p>
          <a:p>
            <a:pPr indent="-349250" lvl="0" marL="457200" rtl="0" algn="l">
              <a:lnSpc>
                <a:spcPct val="115000"/>
              </a:lnSpc>
              <a:spcBef>
                <a:spcPts val="0"/>
              </a:spcBef>
              <a:spcAft>
                <a:spcPts val="0"/>
              </a:spcAft>
              <a:buClr>
                <a:schemeClr val="dk1"/>
              </a:buClr>
              <a:buSzPts val="1900"/>
              <a:buFont typeface="Times New Roman"/>
              <a:buChar char="●"/>
            </a:pPr>
            <a:r>
              <a:rPr lang="en-IN" sz="1900">
                <a:solidFill>
                  <a:schemeClr val="dk1"/>
                </a:solidFill>
                <a:latin typeface="Times New Roman"/>
                <a:ea typeface="Times New Roman"/>
                <a:cs typeface="Times New Roman"/>
                <a:sym typeface="Times New Roman"/>
              </a:rPr>
              <a:t>Machine learning can extract structured information from unstructured data.</a:t>
            </a:r>
            <a:endParaRPr sz="1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2100">
              <a:solidFill>
                <a:srgbClr val="134F5C"/>
              </a:solidFill>
              <a:latin typeface="Times New Roman"/>
              <a:ea typeface="Times New Roman"/>
              <a:cs typeface="Times New Roman"/>
              <a:sym typeface="Times New Roman"/>
            </a:endParaRPr>
          </a:p>
          <a:p>
            <a:pPr indent="0" lvl="0" marL="0" rtl="0" algn="l">
              <a:spcBef>
                <a:spcPts val="0"/>
              </a:spcBef>
              <a:spcAft>
                <a:spcPts val="0"/>
              </a:spcAft>
              <a:buNone/>
            </a:pPr>
            <a:r>
              <a:t/>
            </a:r>
            <a:endParaRPr b="1" sz="2100">
              <a:solidFill>
                <a:srgbClr val="134F5C"/>
              </a:solidFill>
              <a:latin typeface="Times New Roman"/>
              <a:ea typeface="Times New Roman"/>
              <a:cs typeface="Times New Roman"/>
              <a:sym typeface="Times New Roman"/>
            </a:endParaRPr>
          </a:p>
          <a:p>
            <a:pPr indent="0" lvl="0" marL="0" rtl="0" algn="l">
              <a:spcBef>
                <a:spcPts val="0"/>
              </a:spcBef>
              <a:spcAft>
                <a:spcPts val="0"/>
              </a:spcAft>
              <a:buNone/>
            </a:pPr>
            <a:r>
              <a:rPr b="1" lang="en-IN" sz="2100">
                <a:solidFill>
                  <a:srgbClr val="134F5C"/>
                </a:solidFill>
                <a:latin typeface="Times New Roman"/>
                <a:ea typeface="Times New Roman"/>
                <a:cs typeface="Times New Roman"/>
                <a:sym typeface="Times New Roman"/>
              </a:rPr>
              <a:t>Problem Statement:</a:t>
            </a:r>
            <a:endParaRPr b="1" sz="2100">
              <a:solidFill>
                <a:srgbClr val="134F5C"/>
              </a:solidFill>
              <a:latin typeface="Times New Roman"/>
              <a:ea typeface="Times New Roman"/>
              <a:cs typeface="Times New Roman"/>
              <a:sym typeface="Times New Roman"/>
            </a:endParaRPr>
          </a:p>
          <a:p>
            <a:pPr indent="0" lvl="0" marL="0" rtl="0" algn="l">
              <a:spcBef>
                <a:spcPts val="0"/>
              </a:spcBef>
              <a:spcAft>
                <a:spcPts val="0"/>
              </a:spcAft>
              <a:buNone/>
            </a:pPr>
            <a:r>
              <a:rPr lang="en-IN" sz="1900">
                <a:solidFill>
                  <a:schemeClr val="dk1"/>
                </a:solidFill>
                <a:latin typeface="Times New Roman"/>
                <a:ea typeface="Times New Roman"/>
                <a:cs typeface="Times New Roman"/>
                <a:sym typeface="Times New Roman"/>
              </a:rPr>
              <a:t>To estimate the depth of each pixel in an image, given a single 2D image as input this is referred to as image depth estimation. The approach to this problem is to use machine learning techniques to learn a mapping from the 2D image to the depth map generation.</a:t>
            </a:r>
            <a:endParaRPr sz="17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grpSp>
        <p:nvGrpSpPr>
          <p:cNvPr id="287" name="Google Shape;287;g1bf50a15dc2_1_234"/>
          <p:cNvGrpSpPr/>
          <p:nvPr/>
        </p:nvGrpSpPr>
        <p:grpSpPr>
          <a:xfrm>
            <a:off x="0" y="0"/>
            <a:ext cx="12191999" cy="768567"/>
            <a:chOff x="0" y="0"/>
            <a:chExt cx="12191999" cy="768567"/>
          </a:xfrm>
        </p:grpSpPr>
        <p:pic>
          <p:nvPicPr>
            <p:cNvPr id="288" name="Google Shape;288;g1bf50a15dc2_1_234"/>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289" name="Google Shape;289;g1bf50a15dc2_1_234"/>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Century Gothic"/>
                  <a:ea typeface="Century Gothic"/>
                  <a:cs typeface="Century Gothic"/>
                  <a:sym typeface="Century Gothic"/>
                </a:rPr>
                <a:t>References</a:t>
              </a:r>
              <a:endParaRPr b="1" sz="2200">
                <a:solidFill>
                  <a:srgbClr val="002060"/>
                </a:solidFill>
                <a:latin typeface="Century Gothic"/>
                <a:ea typeface="Century Gothic"/>
                <a:cs typeface="Century Gothic"/>
                <a:sym typeface="Century Gothic"/>
              </a:endParaRPr>
            </a:p>
          </p:txBody>
        </p:sp>
        <p:cxnSp>
          <p:nvCxnSpPr>
            <p:cNvPr id="290" name="Google Shape;290;g1bf50a15dc2_1_234"/>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sp>
        <p:nvSpPr>
          <p:cNvPr id="291" name="Google Shape;291;g1bf50a15dc2_1_234"/>
          <p:cNvSpPr txBox="1"/>
          <p:nvPr/>
        </p:nvSpPr>
        <p:spPr>
          <a:xfrm>
            <a:off x="364650" y="1422750"/>
            <a:ext cx="11207700" cy="458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IN" sz="1800">
                <a:solidFill>
                  <a:schemeClr val="dk1"/>
                </a:solidFill>
                <a:latin typeface="Times New Roman"/>
                <a:ea typeface="Times New Roman"/>
                <a:cs typeface="Times New Roman"/>
                <a:sym typeface="Times New Roman"/>
              </a:rPr>
              <a:t>[1]  Zhaowei Cai Nuno Vasconcelos.Cascader-cnn:Delving into high quality object detection. In </a:t>
            </a:r>
            <a:r>
              <a:rPr i="1" lang="en-IN" sz="1800">
                <a:solidFill>
                  <a:schemeClr val="dk1"/>
                </a:solidFill>
                <a:latin typeface="Times New Roman"/>
                <a:ea typeface="Times New Roman"/>
                <a:cs typeface="Times New Roman"/>
                <a:sym typeface="Times New Roman"/>
              </a:rPr>
              <a:t>The IEEE Conference on Computer Vision and Pattern Recognition (CVPR)</a:t>
            </a:r>
            <a:r>
              <a:rPr lang="en-IN" sz="1800">
                <a:solidFill>
                  <a:schemeClr val="dk1"/>
                </a:solidFill>
                <a:latin typeface="Times New Roman"/>
                <a:ea typeface="Times New Roman"/>
                <a:cs typeface="Times New Roman"/>
                <a:sym typeface="Times New Roman"/>
              </a:rPr>
              <a:t>, 2021. </a:t>
            </a:r>
            <a:endParaRPr sz="18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IN" sz="1800">
                <a:solidFill>
                  <a:schemeClr val="dk1"/>
                </a:solidFill>
                <a:latin typeface="Times New Roman"/>
                <a:ea typeface="Times New Roman"/>
                <a:cs typeface="Times New Roman"/>
                <a:sym typeface="Times New Roman"/>
              </a:rPr>
              <a:t>[2]  Eric Brachmann, Frank Michel, Alexander Krull, Michael Ying Yang, Stefan Gumhold, and Carsten Rother. Uncertainty-driven 6d pose estimation of objects and scenes from a single rgb image. In </a:t>
            </a:r>
            <a:r>
              <a:rPr i="1" lang="en-IN" sz="1800">
                <a:solidFill>
                  <a:schemeClr val="dk1"/>
                </a:solidFill>
                <a:latin typeface="Times New Roman"/>
                <a:ea typeface="Times New Roman"/>
                <a:cs typeface="Times New Roman"/>
                <a:sym typeface="Times New Roman"/>
              </a:rPr>
              <a:t>The IEEE Conference on Computer Vision and Pattern Recognition (CVPR)</a:t>
            </a:r>
            <a:r>
              <a:rPr lang="en-IN" sz="1800">
                <a:solidFill>
                  <a:schemeClr val="dk1"/>
                </a:solidFill>
                <a:latin typeface="Times New Roman"/>
                <a:ea typeface="Times New Roman"/>
                <a:cs typeface="Times New Roman"/>
                <a:sym typeface="Times New Roman"/>
              </a:rPr>
              <a:t>, 2020. </a:t>
            </a:r>
            <a:endParaRPr sz="1800">
              <a:solidFill>
                <a:srgbClr val="843C0C"/>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IN" sz="1800">
                <a:solidFill>
                  <a:schemeClr val="dk1"/>
                </a:solidFill>
                <a:latin typeface="Times New Roman"/>
                <a:ea typeface="Times New Roman"/>
                <a:cs typeface="Times New Roman"/>
                <a:sym typeface="Times New Roman"/>
              </a:rPr>
              <a:t>[3]  B. Calli, A. Walsman, A. Singh, S. Srinivasa, P. Abbeel, and A. M. Dollar. Benchmarking in manipulation research: Using the yale-cmu-berkeley object and model set. </a:t>
            </a:r>
            <a:r>
              <a:rPr i="1" lang="en-IN" sz="1800">
                <a:solidFill>
                  <a:schemeClr val="dk1"/>
                </a:solidFill>
                <a:latin typeface="Times New Roman"/>
                <a:ea typeface="Times New Roman"/>
                <a:cs typeface="Times New Roman"/>
                <a:sym typeface="Times New Roman"/>
              </a:rPr>
              <a:t>IEEE Robotics Automation Magazine</a:t>
            </a:r>
            <a:r>
              <a:rPr lang="en-IN" sz="1800">
                <a:solidFill>
                  <a:schemeClr val="dk1"/>
                </a:solidFill>
                <a:latin typeface="Times New Roman"/>
                <a:ea typeface="Times New Roman"/>
                <a:cs typeface="Times New Roman"/>
                <a:sym typeface="Times New Roman"/>
              </a:rPr>
              <a:t>, 22(3):36–52, 2019. </a:t>
            </a:r>
            <a:endParaRPr sz="1800">
              <a:solidFill>
                <a:srgbClr val="843C0C"/>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IN" sz="1800">
                <a:solidFill>
                  <a:schemeClr val="dk1"/>
                </a:solidFill>
                <a:latin typeface="Times New Roman"/>
                <a:ea typeface="Times New Roman"/>
                <a:cs typeface="Times New Roman"/>
                <a:sym typeface="Times New Roman"/>
              </a:rPr>
              <a:t>[4]  Nicolas Carrion, Francisco Massa, Gabriel Synnaeve,Nicolas Usunier, Alexander Kirillov, and Sergey Zagoruyko. End- to-end object detection with transformers. In </a:t>
            </a:r>
            <a:r>
              <a:rPr i="1" lang="en-IN" sz="1800">
                <a:solidFill>
                  <a:schemeClr val="dk1"/>
                </a:solidFill>
                <a:latin typeface="Times New Roman"/>
                <a:ea typeface="Times New Roman"/>
                <a:cs typeface="Times New Roman"/>
                <a:sym typeface="Times New Roman"/>
              </a:rPr>
              <a:t>The European Conference on Computer Vision (ECCV)</a:t>
            </a:r>
            <a:r>
              <a:rPr lang="en-IN" sz="1800">
                <a:solidFill>
                  <a:schemeClr val="dk1"/>
                </a:solidFill>
                <a:latin typeface="Times New Roman"/>
                <a:ea typeface="Times New Roman"/>
                <a:cs typeface="Times New Roman"/>
                <a:sym typeface="Times New Roman"/>
              </a:rPr>
              <a:t>, 2020. </a:t>
            </a:r>
            <a:endParaRPr sz="1800">
              <a:solidFill>
                <a:srgbClr val="843C0C"/>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Clr>
                <a:schemeClr val="dk1"/>
              </a:buClr>
              <a:buSzPts val="1100"/>
              <a:buFont typeface="Arial"/>
              <a:buNone/>
            </a:pPr>
            <a:r>
              <a:rPr lang="en-IN" sz="1800">
                <a:solidFill>
                  <a:schemeClr val="dk1"/>
                </a:solidFill>
                <a:latin typeface="Times New Roman"/>
                <a:ea typeface="Times New Roman"/>
                <a:cs typeface="Times New Roman"/>
                <a:sym typeface="Times New Roman"/>
              </a:rPr>
              <a:t>[5]  Marius Cordts, Mohamed Omran, Sebastian Ramos, Timo Rehfeld, Markus Enzweiler, Rodrigo Benenson, Uwe Franke, Stefan Roth, and Bernt Schiele. The cityscapes dataset for semantic urban scene understanding. In </a:t>
            </a:r>
            <a:r>
              <a:rPr i="1" lang="en-IN" sz="1800">
                <a:solidFill>
                  <a:schemeClr val="dk1"/>
                </a:solidFill>
                <a:latin typeface="Times New Roman"/>
                <a:ea typeface="Times New Roman"/>
                <a:cs typeface="Times New Roman"/>
                <a:sym typeface="Times New Roman"/>
              </a:rPr>
              <a:t>Proc. of the IEEE Conference on Computer Vision and Pattern Recognition (CVPR)</a:t>
            </a:r>
            <a:r>
              <a:rPr lang="en-IN" sz="1800">
                <a:solidFill>
                  <a:schemeClr val="dk1"/>
                </a:solidFill>
                <a:latin typeface="Times New Roman"/>
                <a:ea typeface="Times New Roman"/>
                <a:cs typeface="Times New Roman"/>
                <a:sym typeface="Times New Roman"/>
              </a:rPr>
              <a:t>, 2018.</a:t>
            </a:r>
            <a:endParaRPr sz="18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5"/>
          <p:cNvSpPr txBox="1"/>
          <p:nvPr/>
        </p:nvSpPr>
        <p:spPr>
          <a:xfrm>
            <a:off x="3026493" y="2658278"/>
            <a:ext cx="59925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IN" sz="6000">
                <a:solidFill>
                  <a:schemeClr val="dk1"/>
                </a:solidFill>
                <a:latin typeface="Times New Roman"/>
                <a:ea typeface="Times New Roman"/>
                <a:cs typeface="Times New Roman"/>
                <a:sym typeface="Times New Roman"/>
              </a:rPr>
              <a:t>Thank You!</a:t>
            </a:r>
            <a:endParaRPr sz="60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grpSp>
        <p:nvGrpSpPr>
          <p:cNvPr id="108" name="Google Shape;108;g1bf5818b274_2_3"/>
          <p:cNvGrpSpPr/>
          <p:nvPr/>
        </p:nvGrpSpPr>
        <p:grpSpPr>
          <a:xfrm>
            <a:off x="0" y="0"/>
            <a:ext cx="12191999" cy="768567"/>
            <a:chOff x="0" y="0"/>
            <a:chExt cx="12191999" cy="768567"/>
          </a:xfrm>
        </p:grpSpPr>
        <p:pic>
          <p:nvPicPr>
            <p:cNvPr id="109" name="Google Shape;109;g1bf5818b274_2_3"/>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110" name="Google Shape;110;g1bf5818b274_2_3"/>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Technical challenges</a:t>
              </a:r>
              <a:endParaRPr b="1" sz="2200">
                <a:solidFill>
                  <a:srgbClr val="002060"/>
                </a:solidFill>
                <a:latin typeface="Times New Roman"/>
                <a:ea typeface="Times New Roman"/>
                <a:cs typeface="Times New Roman"/>
                <a:sym typeface="Times New Roman"/>
              </a:endParaRPr>
            </a:p>
          </p:txBody>
        </p:sp>
        <p:cxnSp>
          <p:nvCxnSpPr>
            <p:cNvPr id="111" name="Google Shape;111;g1bf5818b274_2_3"/>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sp>
        <p:nvSpPr>
          <p:cNvPr id="112" name="Google Shape;112;g1bf5818b274_2_3"/>
          <p:cNvSpPr txBox="1"/>
          <p:nvPr/>
        </p:nvSpPr>
        <p:spPr>
          <a:xfrm>
            <a:off x="91550" y="1079250"/>
            <a:ext cx="11728500" cy="4839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IN" sz="1800">
                <a:solidFill>
                  <a:schemeClr val="dk1"/>
                </a:solidFill>
                <a:latin typeface="Times New Roman"/>
                <a:ea typeface="Times New Roman"/>
                <a:cs typeface="Times New Roman"/>
                <a:sym typeface="Times New Roman"/>
              </a:rPr>
              <a:t>There are a number of challenges involved in depth estimation, including:</a:t>
            </a:r>
            <a:endParaRPr sz="18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Variability in the appearance of objects in images due to changes in their position and orientation relative to the camera: This can make it difficult for algorithms to accurately estimate the depths of objects in images, especially when the appearance of the objects is significantly different from what the algorithm has been trained on.</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Occlusions, reflections, and transparent objects: These can make it difficult to accurately estimate the depths of all objects in the scene, as some objects may be partially or completely hidden from view.</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Low-quality images: Images with low resolution or poor lighting conditions can make it difficult for algorithms to accurately estimate depths.</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Extreme camera angles or distortion: This can cause objects in the image to appear distorted or foreshortened, making it difficult to accurately estimate their depths.</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A wide range of depths and scene types: Algorithms may struggle to handle a wide range of depths and scene types, such as scenes with a large number of objects or complex geometric structures.</a:t>
            </a:r>
            <a:endParaRPr sz="18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1800"/>
              <a:buFont typeface="Times New Roman"/>
              <a:buChar char="●"/>
            </a:pPr>
            <a:r>
              <a:rPr lang="en-IN" sz="1800">
                <a:solidFill>
                  <a:schemeClr val="dk1"/>
                </a:solidFill>
                <a:latin typeface="Times New Roman"/>
                <a:ea typeface="Times New Roman"/>
                <a:cs typeface="Times New Roman"/>
                <a:sym typeface="Times New Roman"/>
              </a:rPr>
              <a:t>Integration with other tasks: Depth estimation may need to be integrated with other tasks, such as object recognition and tracking, to improve the performance of these tasks in complex and dynamic environments.</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grpSp>
        <p:nvGrpSpPr>
          <p:cNvPr id="117" name="Google Shape;117;p4"/>
          <p:cNvGrpSpPr/>
          <p:nvPr/>
        </p:nvGrpSpPr>
        <p:grpSpPr>
          <a:xfrm>
            <a:off x="0" y="0"/>
            <a:ext cx="12192000" cy="768566"/>
            <a:chOff x="0" y="0"/>
            <a:chExt cx="12192000" cy="768566"/>
          </a:xfrm>
        </p:grpSpPr>
        <p:pic>
          <p:nvPicPr>
            <p:cNvPr id="118" name="Google Shape;118;p4"/>
            <p:cNvPicPr preferRelativeResize="0"/>
            <p:nvPr/>
          </p:nvPicPr>
          <p:blipFill rotWithShape="1">
            <a:blip r:embed="rId3">
              <a:alphaModFix/>
            </a:blip>
            <a:srcRect b="64454" l="0" r="38198" t="15763"/>
            <a:stretch/>
          </p:blipFill>
          <p:spPr>
            <a:xfrm>
              <a:off x="7923490" y="0"/>
              <a:ext cx="4268510" cy="768566"/>
            </a:xfrm>
            <a:prstGeom prst="rect">
              <a:avLst/>
            </a:prstGeom>
            <a:noFill/>
            <a:ln>
              <a:noFill/>
            </a:ln>
          </p:spPr>
        </p:pic>
        <p:sp>
          <p:nvSpPr>
            <p:cNvPr id="119" name="Google Shape;119;p4"/>
            <p:cNvSpPr txBox="1"/>
            <p:nvPr/>
          </p:nvSpPr>
          <p:spPr>
            <a:xfrm>
              <a:off x="0" y="148765"/>
              <a:ext cx="8516214" cy="43088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Objectives </a:t>
              </a:r>
              <a:endParaRPr b="1" sz="2200">
                <a:solidFill>
                  <a:srgbClr val="002060"/>
                </a:solidFill>
                <a:latin typeface="Times New Roman"/>
                <a:ea typeface="Times New Roman"/>
                <a:cs typeface="Times New Roman"/>
                <a:sym typeface="Times New Roman"/>
              </a:endParaRPr>
            </a:p>
          </p:txBody>
        </p:sp>
        <p:cxnSp>
          <p:nvCxnSpPr>
            <p:cNvPr id="120" name="Google Shape;120;p4"/>
            <p:cNvCxnSpPr/>
            <p:nvPr/>
          </p:nvCxnSpPr>
          <p:spPr>
            <a:xfrm>
              <a:off x="33815" y="652740"/>
              <a:ext cx="11993077" cy="20318"/>
            </a:xfrm>
            <a:prstGeom prst="straightConnector1">
              <a:avLst/>
            </a:prstGeom>
            <a:noFill/>
            <a:ln cap="flat" cmpd="sng" w="31750">
              <a:solidFill>
                <a:srgbClr val="E4948A"/>
              </a:solidFill>
              <a:prstDash val="solid"/>
              <a:miter lim="800000"/>
              <a:headEnd len="sm" w="sm" type="none"/>
              <a:tailEnd len="sm" w="sm" type="none"/>
            </a:ln>
          </p:spPr>
        </p:cxnSp>
      </p:grpSp>
      <p:sp>
        <p:nvSpPr>
          <p:cNvPr id="121" name="Google Shape;121;p4"/>
          <p:cNvSpPr txBox="1"/>
          <p:nvPr/>
        </p:nvSpPr>
        <p:spPr>
          <a:xfrm>
            <a:off x="173875" y="1228925"/>
            <a:ext cx="11423100" cy="2339700"/>
          </a:xfrm>
          <a:prstGeom prst="rect">
            <a:avLst/>
          </a:prstGeom>
          <a:noFill/>
          <a:ln>
            <a:noFill/>
          </a:ln>
        </p:spPr>
        <p:txBody>
          <a:bodyPr anchorCtr="0" anchor="t" bIns="91425" lIns="91425" spcFirstLastPara="1" rIns="91425" wrap="square" tIns="91425">
            <a:spAutoFit/>
          </a:bodyPr>
          <a:lstStyle/>
          <a:p>
            <a:pPr indent="-355600" lvl="0" marL="457200" rtl="0" algn="just">
              <a:lnSpc>
                <a:spcPct val="150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To implement and compare among various methods and algorithms for Object detection, Segmentation and Generation of  Depth Map.</a:t>
            </a:r>
            <a:endParaRPr sz="2000">
              <a:solidFill>
                <a:schemeClr val="dk1"/>
              </a:solidFill>
              <a:latin typeface="Times New Roman"/>
              <a:ea typeface="Times New Roman"/>
              <a:cs typeface="Times New Roman"/>
              <a:sym typeface="Times New Roman"/>
            </a:endParaRPr>
          </a:p>
          <a:p>
            <a:pPr indent="-355600" lvl="0" marL="457200" rtl="0" algn="just">
              <a:lnSpc>
                <a:spcPct val="150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To perform object detection followed by instance segmentation on a given image for depth estimation.</a:t>
            </a:r>
            <a:endParaRPr sz="2000">
              <a:solidFill>
                <a:schemeClr val="dk1"/>
              </a:solidFill>
              <a:latin typeface="Times New Roman"/>
              <a:ea typeface="Times New Roman"/>
              <a:cs typeface="Times New Roman"/>
              <a:sym typeface="Times New Roman"/>
            </a:endParaRPr>
          </a:p>
          <a:p>
            <a:pPr indent="-355600" lvl="0" marL="457200" rtl="0" algn="just">
              <a:lnSpc>
                <a:spcPct val="150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To generate a depth map for the segmented image for depth prediction.</a:t>
            </a:r>
            <a:endParaRPr sz="2000">
              <a:solidFill>
                <a:schemeClr val="dk1"/>
              </a:solidFill>
              <a:latin typeface="Times New Roman"/>
              <a:ea typeface="Times New Roman"/>
              <a:cs typeface="Times New Roman"/>
              <a:sym typeface="Times New Roman"/>
            </a:endParaRPr>
          </a:p>
          <a:p>
            <a:pPr indent="-355600" lvl="0" marL="457200" rtl="0" algn="just">
              <a:lnSpc>
                <a:spcPct val="150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To produce better results than already existing state of the art algorithms and models.</a:t>
            </a:r>
            <a:endParaRPr sz="2000">
              <a:latin typeface="Calibri"/>
              <a:ea typeface="Calibri"/>
              <a:cs typeface="Calibri"/>
              <a:sym typeface="Calibri"/>
            </a:endParaRPr>
          </a:p>
        </p:txBody>
      </p:sp>
      <p:sp>
        <p:nvSpPr>
          <p:cNvPr id="122" name="Google Shape;122;p4"/>
          <p:cNvSpPr txBox="1"/>
          <p:nvPr/>
        </p:nvSpPr>
        <p:spPr>
          <a:xfrm>
            <a:off x="5361700" y="2269375"/>
            <a:ext cx="685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grpSp>
        <p:nvGrpSpPr>
          <p:cNvPr id="127" name="Google Shape;127;g1bf5818b274_2_18"/>
          <p:cNvGrpSpPr/>
          <p:nvPr/>
        </p:nvGrpSpPr>
        <p:grpSpPr>
          <a:xfrm>
            <a:off x="0" y="0"/>
            <a:ext cx="12191999" cy="768567"/>
            <a:chOff x="0" y="0"/>
            <a:chExt cx="12191999" cy="768567"/>
          </a:xfrm>
        </p:grpSpPr>
        <p:pic>
          <p:nvPicPr>
            <p:cNvPr id="128" name="Google Shape;128;g1bf5818b274_2_18"/>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129" name="Google Shape;129;g1bf5818b274_2_18"/>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Functional</a:t>
              </a:r>
              <a:r>
                <a:rPr b="1" lang="en-IN" sz="2200">
                  <a:solidFill>
                    <a:srgbClr val="002060"/>
                  </a:solidFill>
                  <a:latin typeface="Times New Roman"/>
                  <a:ea typeface="Times New Roman"/>
                  <a:cs typeface="Times New Roman"/>
                  <a:sym typeface="Times New Roman"/>
                </a:rPr>
                <a:t> Requirements</a:t>
              </a:r>
              <a:endParaRPr b="1" sz="2200">
                <a:solidFill>
                  <a:srgbClr val="002060"/>
                </a:solidFill>
                <a:latin typeface="Times New Roman"/>
                <a:ea typeface="Times New Roman"/>
                <a:cs typeface="Times New Roman"/>
                <a:sym typeface="Times New Roman"/>
              </a:endParaRPr>
            </a:p>
          </p:txBody>
        </p:sp>
        <p:cxnSp>
          <p:nvCxnSpPr>
            <p:cNvPr id="130" name="Google Shape;130;g1bf5818b274_2_18"/>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sp>
        <p:nvSpPr>
          <p:cNvPr id="131" name="Google Shape;131;g1bf5818b274_2_18"/>
          <p:cNvSpPr txBox="1"/>
          <p:nvPr/>
        </p:nvSpPr>
        <p:spPr>
          <a:xfrm>
            <a:off x="173875" y="1228925"/>
            <a:ext cx="11423100" cy="3099000"/>
          </a:xfrm>
          <a:prstGeom prst="rect">
            <a:avLst/>
          </a:prstGeom>
          <a:noFill/>
          <a:ln>
            <a:noFill/>
          </a:ln>
        </p:spPr>
        <p:txBody>
          <a:bodyPr anchorCtr="0" anchor="t" bIns="91425" lIns="91425" spcFirstLastPara="1" rIns="91425" wrap="square" tIns="91425">
            <a:spAutoFit/>
          </a:bodyPr>
          <a:lstStyle/>
          <a:p>
            <a:pPr indent="-355600" lvl="0" marL="457200" rtl="0" algn="just">
              <a:lnSpc>
                <a:spcPct val="115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The system shall be able to handle a large number of images and generate the depth map for the given image.</a:t>
            </a:r>
            <a:endParaRPr sz="2000">
              <a:solidFill>
                <a:schemeClr val="dk1"/>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The system shall be able to handle with larger number of objects in a image and for that image an appropriate depth map will be generated.</a:t>
            </a:r>
            <a:endParaRPr sz="2000">
              <a:solidFill>
                <a:schemeClr val="dk1"/>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The system shall be able to handle different types of input data, such as images with different resolutions or aspect ratios.</a:t>
            </a:r>
            <a:endParaRPr sz="2000">
              <a:solidFill>
                <a:schemeClr val="dk1"/>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The system shall be able to predict the depth map which is close to the ground truth of the image.</a:t>
            </a:r>
            <a:endParaRPr sz="2000">
              <a:solidFill>
                <a:schemeClr val="dk1"/>
              </a:solidFill>
              <a:latin typeface="Times New Roman"/>
              <a:ea typeface="Times New Roman"/>
              <a:cs typeface="Times New Roman"/>
              <a:sym typeface="Times New Roman"/>
            </a:endParaRPr>
          </a:p>
          <a:p>
            <a:pPr indent="0" lvl="0" marL="457200" rtl="0" algn="just">
              <a:lnSpc>
                <a:spcPct val="115000"/>
              </a:lnSpc>
              <a:spcBef>
                <a:spcPts val="1000"/>
              </a:spcBef>
              <a:spcAft>
                <a:spcPts val="0"/>
              </a:spcAft>
              <a:buNone/>
            </a:pPr>
            <a:r>
              <a:t/>
            </a:r>
            <a:endParaRPr sz="2000">
              <a:solidFill>
                <a:schemeClr val="dk1"/>
              </a:solidFill>
              <a:latin typeface="Times New Roman"/>
              <a:ea typeface="Times New Roman"/>
              <a:cs typeface="Times New Roman"/>
              <a:sym typeface="Times New Roman"/>
            </a:endParaRPr>
          </a:p>
        </p:txBody>
      </p:sp>
      <p:sp>
        <p:nvSpPr>
          <p:cNvPr id="132" name="Google Shape;132;g1bf5818b274_2_18"/>
          <p:cNvSpPr txBox="1"/>
          <p:nvPr/>
        </p:nvSpPr>
        <p:spPr>
          <a:xfrm>
            <a:off x="5361700" y="2269375"/>
            <a:ext cx="685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grpSp>
        <p:nvGrpSpPr>
          <p:cNvPr id="137" name="Google Shape;137;g1bf5818b274_3_9"/>
          <p:cNvGrpSpPr/>
          <p:nvPr/>
        </p:nvGrpSpPr>
        <p:grpSpPr>
          <a:xfrm>
            <a:off x="0" y="0"/>
            <a:ext cx="12191999" cy="768567"/>
            <a:chOff x="0" y="0"/>
            <a:chExt cx="12191999" cy="768567"/>
          </a:xfrm>
        </p:grpSpPr>
        <p:pic>
          <p:nvPicPr>
            <p:cNvPr id="138" name="Google Shape;138;g1bf5818b274_3_9"/>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139" name="Google Shape;139;g1bf5818b274_3_9"/>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IN" sz="2200">
                  <a:solidFill>
                    <a:srgbClr val="002060"/>
                  </a:solidFill>
                  <a:latin typeface="Times New Roman"/>
                  <a:ea typeface="Times New Roman"/>
                  <a:cs typeface="Times New Roman"/>
                  <a:sym typeface="Times New Roman"/>
                </a:rPr>
                <a:t>Non-</a:t>
              </a:r>
              <a:r>
                <a:rPr b="1" lang="en-IN" sz="2200">
                  <a:solidFill>
                    <a:srgbClr val="002060"/>
                  </a:solidFill>
                  <a:latin typeface="Times New Roman"/>
                  <a:ea typeface="Times New Roman"/>
                  <a:cs typeface="Times New Roman"/>
                  <a:sym typeface="Times New Roman"/>
                </a:rPr>
                <a:t>Functional Requirements</a:t>
              </a:r>
              <a:endParaRPr b="1" sz="2200">
                <a:solidFill>
                  <a:srgbClr val="002060"/>
                </a:solidFill>
                <a:latin typeface="Times New Roman"/>
                <a:ea typeface="Times New Roman"/>
                <a:cs typeface="Times New Roman"/>
                <a:sym typeface="Times New Roman"/>
              </a:endParaRPr>
            </a:p>
          </p:txBody>
        </p:sp>
        <p:cxnSp>
          <p:nvCxnSpPr>
            <p:cNvPr id="140" name="Google Shape;140;g1bf5818b274_3_9"/>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sp>
        <p:nvSpPr>
          <p:cNvPr id="141" name="Google Shape;141;g1bf5818b274_3_9"/>
          <p:cNvSpPr txBox="1"/>
          <p:nvPr/>
        </p:nvSpPr>
        <p:spPr>
          <a:xfrm>
            <a:off x="331950" y="1259175"/>
            <a:ext cx="10797900" cy="3137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300"/>
              </a:spcBef>
              <a:spcAft>
                <a:spcPts val="0"/>
              </a:spcAft>
              <a:buNone/>
            </a:pPr>
            <a:r>
              <a:rPr lang="en-IN" sz="2000">
                <a:solidFill>
                  <a:schemeClr val="dk1"/>
                </a:solidFill>
                <a:latin typeface="Times New Roman"/>
                <a:ea typeface="Times New Roman"/>
                <a:cs typeface="Times New Roman"/>
                <a:sym typeface="Times New Roman"/>
              </a:rPr>
              <a:t>The non-functional requirements are as follows:</a:t>
            </a:r>
            <a:endParaRPr sz="2000">
              <a:solidFill>
                <a:schemeClr val="dk1"/>
              </a:solidFill>
              <a:latin typeface="Times New Roman"/>
              <a:ea typeface="Times New Roman"/>
              <a:cs typeface="Times New Roman"/>
              <a:sym typeface="Times New Roman"/>
            </a:endParaRPr>
          </a:p>
          <a:p>
            <a:pPr indent="0" lvl="0" marL="457200" rtl="0" algn="just">
              <a:lnSpc>
                <a:spcPct val="115000"/>
              </a:lnSpc>
              <a:spcBef>
                <a:spcPts val="300"/>
              </a:spcBef>
              <a:spcAft>
                <a:spcPts val="0"/>
              </a:spcAft>
              <a:buNone/>
            </a:pPr>
            <a:r>
              <a:t/>
            </a:r>
            <a:endParaRPr sz="2000">
              <a:solidFill>
                <a:schemeClr val="dk1"/>
              </a:solidFill>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The system should generate the depth map in a reasonable amount of time, as it may be used in real time applications.</a:t>
            </a:r>
            <a:endParaRPr sz="2000">
              <a:solidFill>
                <a:schemeClr val="dk1"/>
              </a:solidFill>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The system should be reliable and consistently produce accurate depth maps.</a:t>
            </a:r>
            <a:endParaRPr sz="2000">
              <a:solidFill>
                <a:schemeClr val="dk1"/>
              </a:solidFill>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The system should have good performance, with fast processing time and low latency.</a:t>
            </a:r>
            <a:endParaRPr sz="2000">
              <a:solidFill>
                <a:schemeClr val="dk1"/>
              </a:solidFill>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The system should be easy to use, with a clear and intuitive interface.</a:t>
            </a:r>
            <a:endParaRPr sz="2000">
              <a:solidFill>
                <a:schemeClr val="dk1"/>
              </a:solidFill>
              <a:latin typeface="Times New Roman"/>
              <a:ea typeface="Times New Roman"/>
              <a:cs typeface="Times New Roman"/>
              <a:sym typeface="Times New Roman"/>
            </a:endParaRPr>
          </a:p>
          <a:p>
            <a:pPr indent="0" lvl="0" marL="457200" rtl="0" algn="just">
              <a:lnSpc>
                <a:spcPct val="115000"/>
              </a:lnSpc>
              <a:spcBef>
                <a:spcPts val="1000"/>
              </a:spcBef>
              <a:spcAft>
                <a:spcPts val="0"/>
              </a:spcAft>
              <a:buNone/>
            </a:pPr>
            <a:r>
              <a:t/>
            </a:r>
            <a:endParaRPr sz="2000">
              <a:solidFill>
                <a:schemeClr val="dk1"/>
              </a:solidFill>
              <a:latin typeface="Times New Roman"/>
              <a:ea typeface="Times New Roman"/>
              <a:cs typeface="Times New Roman"/>
              <a:sym typeface="Times New Roman"/>
            </a:endParaRPr>
          </a:p>
        </p:txBody>
      </p:sp>
      <p:sp>
        <p:nvSpPr>
          <p:cNvPr id="142" name="Google Shape;142;g1bf5818b274_3_9"/>
          <p:cNvSpPr txBox="1"/>
          <p:nvPr/>
        </p:nvSpPr>
        <p:spPr>
          <a:xfrm>
            <a:off x="6259000" y="2278525"/>
            <a:ext cx="685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1bf5818b274_0_10"/>
          <p:cNvSpPr txBox="1"/>
          <p:nvPr/>
        </p:nvSpPr>
        <p:spPr>
          <a:xfrm>
            <a:off x="3452550" y="2755675"/>
            <a:ext cx="52869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IN" sz="4800">
                <a:solidFill>
                  <a:srgbClr val="134F5C"/>
                </a:solidFill>
                <a:latin typeface="Times New Roman"/>
                <a:ea typeface="Times New Roman"/>
                <a:cs typeface="Times New Roman"/>
                <a:sym typeface="Times New Roman"/>
              </a:rPr>
              <a:t>Literature Survey</a:t>
            </a:r>
            <a:endParaRPr b="1" sz="4800">
              <a:solidFill>
                <a:srgbClr val="134F5C"/>
              </a:solidFill>
              <a:latin typeface="Times New Roman"/>
              <a:ea typeface="Times New Roman"/>
              <a:cs typeface="Times New Roman"/>
              <a:sym typeface="Times New Roman"/>
            </a:endParaRPr>
          </a:p>
        </p:txBody>
      </p:sp>
      <p:grpSp>
        <p:nvGrpSpPr>
          <p:cNvPr id="149" name="Google Shape;149;g1bf5818b274_0_10"/>
          <p:cNvGrpSpPr/>
          <p:nvPr/>
        </p:nvGrpSpPr>
        <p:grpSpPr>
          <a:xfrm>
            <a:off x="0" y="0"/>
            <a:ext cx="12191999" cy="768567"/>
            <a:chOff x="0" y="0"/>
            <a:chExt cx="12191999" cy="768567"/>
          </a:xfrm>
        </p:grpSpPr>
        <p:pic>
          <p:nvPicPr>
            <p:cNvPr id="150" name="Google Shape;150;g1bf5818b274_0_10"/>
            <p:cNvPicPr preferRelativeResize="0"/>
            <p:nvPr/>
          </p:nvPicPr>
          <p:blipFill rotWithShape="1">
            <a:blip r:embed="rId3">
              <a:alphaModFix/>
            </a:blip>
            <a:srcRect b="64453" l="0" r="38199" t="15763"/>
            <a:stretch/>
          </p:blipFill>
          <p:spPr>
            <a:xfrm>
              <a:off x="7923490" y="0"/>
              <a:ext cx="4268509" cy="768567"/>
            </a:xfrm>
            <a:prstGeom prst="rect">
              <a:avLst/>
            </a:prstGeom>
            <a:noFill/>
            <a:ln>
              <a:noFill/>
            </a:ln>
          </p:spPr>
        </p:pic>
        <p:sp>
          <p:nvSpPr>
            <p:cNvPr id="151" name="Google Shape;151;g1bf5818b274_0_10"/>
            <p:cNvSpPr txBox="1"/>
            <p:nvPr/>
          </p:nvSpPr>
          <p:spPr>
            <a:xfrm>
              <a:off x="0" y="148765"/>
              <a:ext cx="85161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2200">
                <a:solidFill>
                  <a:srgbClr val="002060"/>
                </a:solidFill>
                <a:latin typeface="Times New Roman"/>
                <a:ea typeface="Times New Roman"/>
                <a:cs typeface="Times New Roman"/>
                <a:sym typeface="Times New Roman"/>
              </a:endParaRPr>
            </a:p>
          </p:txBody>
        </p:sp>
        <p:cxnSp>
          <p:nvCxnSpPr>
            <p:cNvPr id="152" name="Google Shape;152;g1bf5818b274_0_10"/>
            <p:cNvCxnSpPr/>
            <p:nvPr/>
          </p:nvCxnSpPr>
          <p:spPr>
            <a:xfrm>
              <a:off x="33815" y="652740"/>
              <a:ext cx="11993100" cy="20400"/>
            </a:xfrm>
            <a:prstGeom prst="straightConnector1">
              <a:avLst/>
            </a:prstGeom>
            <a:noFill/>
            <a:ln cap="flat" cmpd="sng" w="31750">
              <a:solidFill>
                <a:srgbClr val="E4948A"/>
              </a:solidFill>
              <a:prstDash val="solid"/>
              <a:miter lim="800000"/>
              <a:headEnd len="sm" w="sm" type="none"/>
              <a:tailEnd len="sm" w="sm" type="non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156" name="Shape 156"/>
        <p:cNvGrpSpPr/>
        <p:nvPr/>
      </p:nvGrpSpPr>
      <p:grpSpPr>
        <a:xfrm>
          <a:off x="0" y="0"/>
          <a:ext cx="0" cy="0"/>
          <a:chOff x="0" y="0"/>
          <a:chExt cx="0" cy="0"/>
        </a:xfrm>
      </p:grpSpPr>
      <p:sp>
        <p:nvSpPr>
          <p:cNvPr id="157" name="Google Shape;157;g1bf50a15dc2_1_0"/>
          <p:cNvSpPr txBox="1"/>
          <p:nvPr/>
        </p:nvSpPr>
        <p:spPr>
          <a:xfrm>
            <a:off x="11978653" y="68579"/>
            <a:ext cx="251100" cy="1539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FFFFFF"/>
              </a:buClr>
              <a:buSzPts val="400"/>
              <a:buFont typeface="Trebuchet MS"/>
              <a:buNone/>
            </a:pPr>
            <a:r>
              <a:rPr b="0" i="0" lang="en-IN" sz="400" u="none" cap="none" strike="noStrike">
                <a:solidFill>
                  <a:srgbClr val="FFFFFF"/>
                </a:solidFill>
                <a:latin typeface="Trebuchet MS"/>
                <a:ea typeface="Trebuchet MS"/>
                <a:cs typeface="Trebuchet MS"/>
                <a:sym typeface="Trebuchet MS"/>
              </a:rPr>
              <a:t>TM</a:t>
            </a:r>
            <a:endParaRPr b="0" i="0" sz="1900" u="none" cap="none" strike="noStrike">
              <a:solidFill>
                <a:srgbClr val="000000"/>
              </a:solidFill>
              <a:latin typeface="Arial"/>
              <a:ea typeface="Arial"/>
              <a:cs typeface="Arial"/>
              <a:sym typeface="Arial"/>
            </a:endParaRPr>
          </a:p>
        </p:txBody>
      </p:sp>
      <p:sp>
        <p:nvSpPr>
          <p:cNvPr id="158" name="Google Shape;158;g1bf50a15dc2_1_0"/>
          <p:cNvSpPr/>
          <p:nvPr/>
        </p:nvSpPr>
        <p:spPr>
          <a:xfrm>
            <a:off x="-10567" y="1061900"/>
            <a:ext cx="3363300" cy="1354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60925" lIns="60925" spcFirstLastPara="1" rIns="60925" wrap="square" tIns="60925">
            <a:noAutofit/>
          </a:bodyPr>
          <a:lstStyle/>
          <a:p>
            <a:pPr indent="0" lvl="0" marL="0" marR="0" rtl="0" algn="l">
              <a:lnSpc>
                <a:spcPct val="100000"/>
              </a:lnSpc>
              <a:spcBef>
                <a:spcPts val="0"/>
              </a:spcBef>
              <a:spcAft>
                <a:spcPts val="0"/>
              </a:spcAft>
              <a:buClr>
                <a:srgbClr val="2F5496"/>
              </a:buClr>
              <a:buSzPts val="1300"/>
              <a:buFont typeface="Times New Roman"/>
              <a:buNone/>
            </a:pPr>
            <a:r>
              <a:rPr b="1" i="0" lang="en-IN" sz="1300" u="none" cap="none" strike="noStrike">
                <a:solidFill>
                  <a:srgbClr val="2F5496"/>
                </a:solidFill>
                <a:latin typeface="Bookman Old Style"/>
                <a:ea typeface="Bookman Old Style"/>
                <a:cs typeface="Bookman Old Style"/>
                <a:sym typeface="Bookman Old Style"/>
              </a:rPr>
              <a:t>Introduction :</a:t>
            </a:r>
            <a:endParaRPr sz="1900"/>
          </a:p>
          <a:p>
            <a:pPr indent="0" lvl="0" marL="0" marR="0" rtl="0" algn="l">
              <a:lnSpc>
                <a:spcPct val="100000"/>
              </a:lnSpc>
              <a:spcBef>
                <a:spcPts val="0"/>
              </a:spcBef>
              <a:spcAft>
                <a:spcPts val="0"/>
              </a:spcAft>
              <a:buClr>
                <a:srgbClr val="2F5496"/>
              </a:buClr>
              <a:buSzPts val="1300"/>
              <a:buFont typeface="Times New Roman"/>
              <a:buNone/>
            </a:pPr>
            <a:r>
              <a:rPr b="0" i="0" lang="en-IN" sz="1300" u="none" cap="none" strike="noStrike">
                <a:solidFill>
                  <a:srgbClr val="000000"/>
                </a:solidFill>
                <a:latin typeface="Times New Roman"/>
                <a:ea typeface="Times New Roman"/>
                <a:cs typeface="Times New Roman"/>
                <a:sym typeface="Times New Roman"/>
              </a:rPr>
              <a:t>A Deep Dense Network for Depth Completion Task (DeepDNet) towards generating dense depth map using sparse depth and captured view.</a:t>
            </a:r>
            <a:endParaRPr b="0" i="0" sz="1900" u="none" cap="none" strike="noStrike">
              <a:solidFill>
                <a:srgbClr val="FFFFFF"/>
              </a:solidFill>
              <a:latin typeface="Trebuchet MS"/>
              <a:ea typeface="Trebuchet MS"/>
              <a:cs typeface="Trebuchet MS"/>
              <a:sym typeface="Trebuchet MS"/>
            </a:endParaRPr>
          </a:p>
        </p:txBody>
      </p:sp>
      <p:sp>
        <p:nvSpPr>
          <p:cNvPr id="159" name="Google Shape;159;g1bf50a15dc2_1_0"/>
          <p:cNvSpPr/>
          <p:nvPr/>
        </p:nvSpPr>
        <p:spPr>
          <a:xfrm>
            <a:off x="-4133" y="2416300"/>
            <a:ext cx="3363300" cy="2787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60925" lIns="60925" spcFirstLastPara="1" rIns="60925" wrap="square" tIns="60925">
            <a:noAutofit/>
          </a:bodyPr>
          <a:lstStyle/>
          <a:p>
            <a:pPr indent="0" lvl="0" marL="0" marR="0" rtl="0" algn="l">
              <a:lnSpc>
                <a:spcPct val="100000"/>
              </a:lnSpc>
              <a:spcBef>
                <a:spcPts val="0"/>
              </a:spcBef>
              <a:spcAft>
                <a:spcPts val="0"/>
              </a:spcAft>
              <a:buClr>
                <a:srgbClr val="000000"/>
              </a:buClr>
              <a:buSzPts val="1900"/>
              <a:buFont typeface="Times New Roman"/>
              <a:buNone/>
            </a:pPr>
            <a:r>
              <a:rPr b="1" i="0" lang="en-IN" sz="1300" u="none" cap="none" strike="noStrike">
                <a:solidFill>
                  <a:srgbClr val="2F5496"/>
                </a:solidFill>
                <a:latin typeface="Bookman Old Style"/>
                <a:ea typeface="Bookman Old Style"/>
                <a:cs typeface="Bookman Old Style"/>
                <a:sym typeface="Bookman Old Style"/>
              </a:rPr>
              <a:t>Objectives :</a:t>
            </a:r>
            <a:endParaRPr sz="1900"/>
          </a:p>
          <a:p>
            <a:pPr indent="-234950" lvl="0" marL="228600" marR="0" rtl="0" algn="l">
              <a:lnSpc>
                <a:spcPct val="100000"/>
              </a:lnSpc>
              <a:spcBef>
                <a:spcPts val="0"/>
              </a:spcBef>
              <a:spcAft>
                <a:spcPts val="0"/>
              </a:spcAft>
              <a:buClr>
                <a:srgbClr val="000000"/>
              </a:buClr>
              <a:buSzPts val="1900"/>
              <a:buFont typeface="Arial"/>
              <a:buChar char="•"/>
            </a:pPr>
            <a:r>
              <a:rPr b="0" i="0" lang="en-IN" sz="1300" u="none" cap="none" strike="noStrike">
                <a:solidFill>
                  <a:srgbClr val="000000"/>
                </a:solidFill>
                <a:latin typeface="Times New Roman"/>
                <a:ea typeface="Times New Roman"/>
                <a:cs typeface="Times New Roman"/>
                <a:sym typeface="Times New Roman"/>
              </a:rPr>
              <a:t>To utilize the accurate sparse depth as input with RGB image to generate dense depth.</a:t>
            </a:r>
            <a:endParaRPr sz="1900"/>
          </a:p>
          <a:p>
            <a:pPr indent="-234950" lvl="0" marL="228600" marR="0" rtl="0" algn="l">
              <a:lnSpc>
                <a:spcPct val="100000"/>
              </a:lnSpc>
              <a:spcBef>
                <a:spcPts val="0"/>
              </a:spcBef>
              <a:spcAft>
                <a:spcPts val="0"/>
              </a:spcAft>
              <a:buClr>
                <a:srgbClr val="000000"/>
              </a:buClr>
              <a:buSzPts val="1900"/>
              <a:buFont typeface="Arial"/>
              <a:buChar char="•"/>
            </a:pPr>
            <a:r>
              <a:rPr b="0" i="0" lang="en-IN" sz="1300" u="none" cap="none" strike="noStrike">
                <a:solidFill>
                  <a:srgbClr val="000000"/>
                </a:solidFill>
                <a:latin typeface="Times New Roman"/>
                <a:ea typeface="Times New Roman"/>
                <a:cs typeface="Times New Roman"/>
                <a:sym typeface="Times New Roman"/>
              </a:rPr>
              <a:t>Paying more attention to edge preservation.</a:t>
            </a:r>
            <a:endParaRPr sz="1900"/>
          </a:p>
          <a:p>
            <a:pPr indent="-234950" lvl="0" marL="228600" marR="0" rtl="0" algn="l">
              <a:lnSpc>
                <a:spcPct val="100000"/>
              </a:lnSpc>
              <a:spcBef>
                <a:spcPts val="0"/>
              </a:spcBef>
              <a:spcAft>
                <a:spcPts val="0"/>
              </a:spcAft>
              <a:buClr>
                <a:srgbClr val="000000"/>
              </a:buClr>
              <a:buSzPts val="1900"/>
              <a:buFont typeface="Arial"/>
              <a:buChar char="•"/>
            </a:pPr>
            <a:r>
              <a:rPr b="0" i="0" lang="en-IN" sz="1300" u="none" cap="none" strike="noStrike">
                <a:solidFill>
                  <a:srgbClr val="000000"/>
                </a:solidFill>
                <a:latin typeface="Times New Roman"/>
                <a:ea typeface="Times New Roman"/>
                <a:cs typeface="Times New Roman"/>
                <a:sym typeface="Times New Roman"/>
              </a:rPr>
              <a:t>To resolve the problems related to depth such as, producing convincing occlusions and consistent depth prediction across frames to avoid flickering.</a:t>
            </a:r>
            <a:endParaRPr sz="1300">
              <a:latin typeface="Times New Roman"/>
              <a:ea typeface="Times New Roman"/>
              <a:cs typeface="Times New Roman"/>
              <a:sym typeface="Times New Roman"/>
            </a:endParaRPr>
          </a:p>
        </p:txBody>
      </p:sp>
      <p:sp>
        <p:nvSpPr>
          <p:cNvPr id="160" name="Google Shape;160;g1bf50a15dc2_1_0"/>
          <p:cNvSpPr/>
          <p:nvPr/>
        </p:nvSpPr>
        <p:spPr>
          <a:xfrm>
            <a:off x="3405167" y="1061900"/>
            <a:ext cx="5463900" cy="5727600"/>
          </a:xfrm>
          <a:prstGeom prst="rect">
            <a:avLst/>
          </a:prstGeom>
          <a:solidFill>
            <a:srgbClr val="FFFFFF"/>
          </a:solidFill>
          <a:ln>
            <a:noFill/>
          </a:ln>
        </p:spPr>
        <p:txBody>
          <a:bodyPr anchorCtr="0" anchor="ctr" bIns="60925" lIns="60925" spcFirstLastPara="1" rIns="60925" wrap="square" tIns="609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p:txBody>
      </p:sp>
      <p:sp>
        <p:nvSpPr>
          <p:cNvPr id="161" name="Google Shape;161;g1bf50a15dc2_1_0"/>
          <p:cNvSpPr/>
          <p:nvPr/>
        </p:nvSpPr>
        <p:spPr>
          <a:xfrm>
            <a:off x="-10567" y="10223"/>
            <a:ext cx="12202500" cy="995100"/>
          </a:xfrm>
          <a:prstGeom prst="rect">
            <a:avLst/>
          </a:prstGeom>
          <a:solidFill>
            <a:srgbClr val="000000"/>
          </a:solidFill>
          <a:ln cap="flat" cmpd="sng" w="19050">
            <a:solidFill>
              <a:srgbClr val="FFFFFF"/>
            </a:solidFill>
            <a:prstDash val="solid"/>
            <a:miter lim="8000"/>
            <a:headEnd len="sm" w="sm" type="none"/>
            <a:tailEnd len="sm" w="sm" type="none"/>
          </a:ln>
        </p:spPr>
        <p:txBody>
          <a:bodyPr anchorCtr="0" anchor="ctr" bIns="60925" lIns="60925" spcFirstLastPara="1" rIns="60925" wrap="square" tIns="60925">
            <a:noAutofit/>
          </a:bodyPr>
          <a:lstStyle/>
          <a:p>
            <a:pPr indent="0" lvl="0" marL="0" marR="0" rtl="0" algn="ctr">
              <a:lnSpc>
                <a:spcPct val="100000"/>
              </a:lnSpc>
              <a:spcBef>
                <a:spcPts val="0"/>
              </a:spcBef>
              <a:spcAft>
                <a:spcPts val="0"/>
              </a:spcAft>
              <a:buClr>
                <a:srgbClr val="000000"/>
              </a:buClr>
              <a:buSzPts val="1600"/>
              <a:buFont typeface="Arial"/>
              <a:buNone/>
            </a:pPr>
            <a:r>
              <a:rPr i="0" lang="en-IN" sz="2100" u="none" cap="none" strike="noStrike">
                <a:solidFill>
                  <a:srgbClr val="FFFFFF"/>
                </a:solidFill>
                <a:latin typeface="Times New Roman"/>
                <a:ea typeface="Times New Roman"/>
                <a:cs typeface="Times New Roman"/>
                <a:sym typeface="Times New Roman"/>
              </a:rPr>
              <a:t>DeepDNet: Deep Dense Network for Depth Completion Task</a:t>
            </a:r>
            <a:r>
              <a:rPr b="1" i="0" lang="en-IN" sz="1600" u="none" cap="none" strike="noStrike">
                <a:solidFill>
                  <a:srgbClr val="FFFFFF"/>
                </a:solidFill>
                <a:latin typeface="Times New Roman"/>
                <a:ea typeface="Times New Roman"/>
                <a:cs typeface="Times New Roman"/>
                <a:sym typeface="Times New Roman"/>
              </a:rPr>
              <a:t>  </a:t>
            </a:r>
            <a:endParaRPr i="0" sz="1600" u="none" cap="none" strike="noStrike">
              <a:solidFill>
                <a:srgbClr val="FFFFFF"/>
              </a:solidFill>
              <a:latin typeface="Times New Roman"/>
              <a:ea typeface="Times New Roman"/>
              <a:cs typeface="Times New Roman"/>
              <a:sym typeface="Times New Roman"/>
            </a:endParaRPr>
          </a:p>
        </p:txBody>
      </p:sp>
      <p:sp>
        <p:nvSpPr>
          <p:cNvPr id="162" name="Google Shape;162;g1bf50a15dc2_1_0"/>
          <p:cNvSpPr txBox="1"/>
          <p:nvPr/>
        </p:nvSpPr>
        <p:spPr>
          <a:xfrm>
            <a:off x="3712395" y="5941956"/>
            <a:ext cx="4767300" cy="538500"/>
          </a:xfrm>
          <a:prstGeom prst="rect">
            <a:avLst/>
          </a:prstGeom>
          <a:noFill/>
          <a:ln>
            <a:noFill/>
          </a:ln>
        </p:spPr>
        <p:txBody>
          <a:bodyPr anchorCtr="0" anchor="t" bIns="121875" lIns="121875" spcFirstLastPara="1" rIns="121875" wrap="square" tIns="121875">
            <a:spAutoFit/>
          </a:bodyPr>
          <a:lstStyle/>
          <a:p>
            <a:pPr indent="-38100" lvl="0" marL="114300" marR="0" rtl="0" algn="just">
              <a:lnSpc>
                <a:spcPct val="100000"/>
              </a:lnSpc>
              <a:spcBef>
                <a:spcPts val="0"/>
              </a:spcBef>
              <a:spcAft>
                <a:spcPts val="0"/>
              </a:spcAft>
              <a:buClr>
                <a:srgbClr val="000000"/>
              </a:buClr>
              <a:buSzPts val="1200"/>
              <a:buFont typeface="Times New Roman"/>
              <a:buNone/>
            </a:pPr>
            <a:r>
              <a:t/>
            </a:r>
            <a:endParaRPr b="0" i="0" sz="1900" u="none" cap="none" strike="noStrike">
              <a:solidFill>
                <a:srgbClr val="000000"/>
              </a:solidFill>
              <a:latin typeface="Arial"/>
              <a:ea typeface="Arial"/>
              <a:cs typeface="Arial"/>
              <a:sym typeface="Arial"/>
            </a:endParaRPr>
          </a:p>
        </p:txBody>
      </p:sp>
      <p:sp>
        <p:nvSpPr>
          <p:cNvPr id="163" name="Google Shape;163;g1bf50a15dc2_1_0"/>
          <p:cNvSpPr txBox="1"/>
          <p:nvPr/>
        </p:nvSpPr>
        <p:spPr>
          <a:xfrm>
            <a:off x="1905417" y="68579"/>
            <a:ext cx="8735100" cy="338700"/>
          </a:xfrm>
          <a:prstGeom prst="rect">
            <a:avLst/>
          </a:prstGeom>
          <a:noFill/>
          <a:ln>
            <a:noFill/>
          </a:ln>
        </p:spPr>
        <p:txBody>
          <a:bodyPr anchorCtr="0" anchor="t" bIns="45700" lIns="45700" spcFirstLastPara="1" rIns="45700" wrap="square" tIns="45700">
            <a:spAutoFit/>
          </a:bodyPr>
          <a:lstStyle/>
          <a:p>
            <a:pPr indent="0" lvl="0" marL="0" marR="0" rtl="0" algn="ctr">
              <a:lnSpc>
                <a:spcPct val="100000"/>
              </a:lnSpc>
              <a:spcBef>
                <a:spcPts val="0"/>
              </a:spcBef>
              <a:spcAft>
                <a:spcPts val="0"/>
              </a:spcAft>
              <a:buClr>
                <a:srgbClr val="FFFFFF"/>
              </a:buClr>
              <a:buSzPts val="1600"/>
              <a:buFont typeface="Book Antiqua"/>
              <a:buNone/>
            </a:pPr>
            <a:r>
              <a:rPr b="0" i="0" lang="en-IN" sz="1600" u="none" cap="none" strike="noStrike">
                <a:solidFill>
                  <a:srgbClr val="FFFFFF"/>
                </a:solidFill>
                <a:latin typeface="Book Antiqua"/>
                <a:ea typeface="Book Antiqua"/>
                <a:cs typeface="Book Antiqua"/>
                <a:sym typeface="Book Antiqua"/>
              </a:rPr>
              <a:t>                                          </a:t>
            </a:r>
            <a:r>
              <a:rPr b="0" i="0" lang="en-IN" sz="1300" u="none" cap="none" strike="noStrike">
                <a:solidFill>
                  <a:schemeClr val="lt1"/>
                </a:solidFill>
                <a:latin typeface="Arial"/>
                <a:ea typeface="Arial"/>
                <a:cs typeface="Arial"/>
                <a:sym typeface="Arial"/>
              </a:rPr>
              <a:t>  </a:t>
            </a:r>
            <a:endParaRPr b="0" i="0" sz="1300" u="none" cap="none" strike="noStrike">
              <a:solidFill>
                <a:schemeClr val="lt1"/>
              </a:solidFill>
              <a:latin typeface="Arial"/>
              <a:ea typeface="Arial"/>
              <a:cs typeface="Arial"/>
              <a:sym typeface="Arial"/>
            </a:endParaRPr>
          </a:p>
        </p:txBody>
      </p:sp>
      <p:pic>
        <p:nvPicPr>
          <p:cNvPr id="164" name="Google Shape;164;g1bf50a15dc2_1_0"/>
          <p:cNvPicPr preferRelativeResize="0"/>
          <p:nvPr/>
        </p:nvPicPr>
        <p:blipFill rotWithShape="1">
          <a:blip r:embed="rId3">
            <a:alphaModFix/>
          </a:blip>
          <a:srcRect b="0" l="0" r="0" t="0"/>
          <a:stretch/>
        </p:blipFill>
        <p:spPr>
          <a:xfrm>
            <a:off x="158345" y="164437"/>
            <a:ext cx="656800" cy="656800"/>
          </a:xfrm>
          <a:prstGeom prst="rect">
            <a:avLst/>
          </a:prstGeom>
          <a:noFill/>
          <a:ln>
            <a:noFill/>
          </a:ln>
        </p:spPr>
      </p:pic>
      <p:sp>
        <p:nvSpPr>
          <p:cNvPr id="165" name="Google Shape;165;g1bf50a15dc2_1_0"/>
          <p:cNvSpPr txBox="1"/>
          <p:nvPr/>
        </p:nvSpPr>
        <p:spPr>
          <a:xfrm>
            <a:off x="3297835" y="1041857"/>
            <a:ext cx="2127600" cy="446400"/>
          </a:xfrm>
          <a:prstGeom prst="rect">
            <a:avLst/>
          </a:prstGeom>
          <a:noFill/>
          <a:ln>
            <a:noFill/>
          </a:ln>
        </p:spPr>
        <p:txBody>
          <a:bodyPr anchorCtr="0" anchor="t" bIns="121875" lIns="121875" spcFirstLastPara="1" rIns="121875" wrap="square" tIns="121875">
            <a:spAutoFit/>
          </a:bodyPr>
          <a:lstStyle/>
          <a:p>
            <a:pPr indent="0" lvl="0" marL="0" marR="0" rtl="0" algn="l">
              <a:lnSpc>
                <a:spcPct val="100000"/>
              </a:lnSpc>
              <a:spcBef>
                <a:spcPts val="0"/>
              </a:spcBef>
              <a:spcAft>
                <a:spcPts val="0"/>
              </a:spcAft>
              <a:buClr>
                <a:srgbClr val="2F5496"/>
              </a:buClr>
              <a:buSzPts val="1300"/>
              <a:buFont typeface="Times New Roman"/>
              <a:buNone/>
            </a:pPr>
            <a:r>
              <a:rPr b="1" i="0" lang="en-IN" sz="1300" u="none" cap="none" strike="noStrike">
                <a:solidFill>
                  <a:srgbClr val="2F5496"/>
                </a:solidFill>
                <a:latin typeface="Bookman Old Style"/>
                <a:ea typeface="Bookman Old Style"/>
                <a:cs typeface="Bookman Old Style"/>
                <a:sym typeface="Bookman Old Style"/>
              </a:rPr>
              <a:t>Methodology :</a:t>
            </a:r>
            <a:endParaRPr b="0" i="0" sz="1900" u="none" cap="none" strike="noStrike">
              <a:solidFill>
                <a:srgbClr val="000000"/>
              </a:solidFill>
              <a:latin typeface="Bookman Old Style"/>
              <a:ea typeface="Bookman Old Style"/>
              <a:cs typeface="Bookman Old Style"/>
              <a:sym typeface="Bookman Old Style"/>
            </a:endParaRPr>
          </a:p>
        </p:txBody>
      </p:sp>
      <p:pic>
        <p:nvPicPr>
          <p:cNvPr id="166" name="Google Shape;166;g1bf50a15dc2_1_0"/>
          <p:cNvPicPr preferRelativeResize="0"/>
          <p:nvPr/>
        </p:nvPicPr>
        <p:blipFill rotWithShape="1">
          <a:blip r:embed="rId4">
            <a:alphaModFix/>
          </a:blip>
          <a:srcRect b="0" l="0" r="0" t="0"/>
          <a:stretch/>
        </p:blipFill>
        <p:spPr>
          <a:xfrm>
            <a:off x="3405167" y="1513500"/>
            <a:ext cx="5154200" cy="2348333"/>
          </a:xfrm>
          <a:prstGeom prst="rect">
            <a:avLst/>
          </a:prstGeom>
          <a:noFill/>
          <a:ln>
            <a:noFill/>
          </a:ln>
        </p:spPr>
      </p:pic>
      <p:pic>
        <p:nvPicPr>
          <p:cNvPr id="167" name="Google Shape;167;g1bf50a15dc2_1_0"/>
          <p:cNvPicPr preferRelativeResize="0"/>
          <p:nvPr/>
        </p:nvPicPr>
        <p:blipFill rotWithShape="1">
          <a:blip r:embed="rId5">
            <a:alphaModFix/>
          </a:blip>
          <a:srcRect b="0" l="0" r="0" t="0"/>
          <a:stretch/>
        </p:blipFill>
        <p:spPr>
          <a:xfrm>
            <a:off x="3617628" y="3861825"/>
            <a:ext cx="4941733" cy="2559989"/>
          </a:xfrm>
          <a:prstGeom prst="rect">
            <a:avLst/>
          </a:prstGeom>
          <a:noFill/>
          <a:ln>
            <a:noFill/>
          </a:ln>
        </p:spPr>
      </p:pic>
      <p:sp>
        <p:nvSpPr>
          <p:cNvPr id="168" name="Google Shape;168;g1bf50a15dc2_1_0"/>
          <p:cNvSpPr/>
          <p:nvPr/>
        </p:nvSpPr>
        <p:spPr>
          <a:xfrm>
            <a:off x="8915267" y="3481500"/>
            <a:ext cx="3207600" cy="3308100"/>
          </a:xfrm>
          <a:prstGeom prst="rect">
            <a:avLst/>
          </a:prstGeom>
          <a:solidFill>
            <a:srgbClr val="FFFFFF"/>
          </a:solidFill>
          <a:ln>
            <a:noFill/>
          </a:ln>
        </p:spPr>
        <p:txBody>
          <a:bodyPr anchorCtr="0" anchor="ctr" bIns="60925" lIns="60925" spcFirstLastPara="1" rIns="60925" wrap="square" tIns="60925">
            <a:noAutofit/>
          </a:bodyPr>
          <a:lstStyle/>
          <a:p>
            <a:pPr indent="0" lvl="0" marL="0" marR="0" rtl="0" algn="ctr">
              <a:lnSpc>
                <a:spcPct val="100000"/>
              </a:lnSpc>
              <a:spcBef>
                <a:spcPts val="0"/>
              </a:spcBef>
              <a:spcAft>
                <a:spcPts val="0"/>
              </a:spcAft>
              <a:buClr>
                <a:srgbClr val="FFFFFF"/>
              </a:buClr>
              <a:buSzPts val="1200"/>
              <a:buFont typeface="Book Antiqua"/>
              <a:buNone/>
            </a:pPr>
            <a:r>
              <a:t/>
            </a:r>
            <a:endParaRPr b="0" i="0" sz="1200" u="none" cap="none" strike="noStrike">
              <a:solidFill>
                <a:srgbClr val="FFFFFF"/>
              </a:solidFill>
              <a:latin typeface="Book Antiqua"/>
              <a:ea typeface="Book Antiqua"/>
              <a:cs typeface="Book Antiqua"/>
              <a:sym typeface="Book Antiqua"/>
            </a:endParaRPr>
          </a:p>
        </p:txBody>
      </p:sp>
      <p:pic>
        <p:nvPicPr>
          <p:cNvPr id="169" name="Google Shape;169;g1bf50a15dc2_1_0"/>
          <p:cNvPicPr preferRelativeResize="0"/>
          <p:nvPr/>
        </p:nvPicPr>
        <p:blipFill rotWithShape="1">
          <a:blip r:embed="rId6">
            <a:alphaModFix/>
          </a:blip>
          <a:srcRect b="0" l="0" r="0" t="0"/>
          <a:stretch/>
        </p:blipFill>
        <p:spPr>
          <a:xfrm>
            <a:off x="8919033" y="3880600"/>
            <a:ext cx="3059634" cy="1317467"/>
          </a:xfrm>
          <a:prstGeom prst="rect">
            <a:avLst/>
          </a:prstGeom>
          <a:noFill/>
          <a:ln>
            <a:noFill/>
          </a:ln>
        </p:spPr>
      </p:pic>
      <p:pic>
        <p:nvPicPr>
          <p:cNvPr id="170" name="Google Shape;170;g1bf50a15dc2_1_0"/>
          <p:cNvPicPr preferRelativeResize="0"/>
          <p:nvPr/>
        </p:nvPicPr>
        <p:blipFill rotWithShape="1">
          <a:blip r:embed="rId7">
            <a:alphaModFix/>
          </a:blip>
          <a:srcRect b="0" l="0" r="0" t="0"/>
          <a:stretch/>
        </p:blipFill>
        <p:spPr>
          <a:xfrm>
            <a:off x="8919023" y="5198073"/>
            <a:ext cx="3204009" cy="1591348"/>
          </a:xfrm>
          <a:prstGeom prst="rect">
            <a:avLst/>
          </a:prstGeom>
          <a:noFill/>
          <a:ln>
            <a:noFill/>
          </a:ln>
        </p:spPr>
      </p:pic>
      <p:sp>
        <p:nvSpPr>
          <p:cNvPr id="171" name="Google Shape;171;g1bf50a15dc2_1_0"/>
          <p:cNvSpPr txBox="1"/>
          <p:nvPr/>
        </p:nvSpPr>
        <p:spPr>
          <a:xfrm>
            <a:off x="8869100" y="3530600"/>
            <a:ext cx="2541600" cy="446400"/>
          </a:xfrm>
          <a:prstGeom prst="rect">
            <a:avLst/>
          </a:prstGeom>
          <a:noFill/>
          <a:ln>
            <a:noFill/>
          </a:ln>
        </p:spPr>
        <p:txBody>
          <a:bodyPr anchorCtr="0" anchor="t" bIns="121875" lIns="121875" spcFirstLastPara="1" rIns="121875" wrap="square" tIns="121875">
            <a:spAutoFit/>
          </a:bodyPr>
          <a:lstStyle/>
          <a:p>
            <a:pPr indent="0" lvl="0" marL="0" marR="0" rtl="0" algn="l">
              <a:lnSpc>
                <a:spcPct val="100000"/>
              </a:lnSpc>
              <a:spcBef>
                <a:spcPts val="0"/>
              </a:spcBef>
              <a:spcAft>
                <a:spcPts val="0"/>
              </a:spcAft>
              <a:buClr>
                <a:srgbClr val="2F5496"/>
              </a:buClr>
              <a:buSzPts val="1300"/>
              <a:buFont typeface="Times New Roman"/>
              <a:buNone/>
            </a:pPr>
            <a:r>
              <a:rPr b="1" i="0" lang="en-IN" sz="1300" u="none" cap="none" strike="noStrike">
                <a:solidFill>
                  <a:srgbClr val="2F5496"/>
                </a:solidFill>
                <a:latin typeface="Bookman Old Style"/>
                <a:ea typeface="Bookman Old Style"/>
                <a:cs typeface="Bookman Old Style"/>
                <a:sym typeface="Bookman Old Style"/>
              </a:rPr>
              <a:t>Results:</a:t>
            </a:r>
            <a:endParaRPr b="0" i="0" sz="1900" u="none" cap="none" strike="noStrike">
              <a:solidFill>
                <a:srgbClr val="000000"/>
              </a:solidFill>
              <a:latin typeface="Bookman Old Style"/>
              <a:ea typeface="Bookman Old Style"/>
              <a:cs typeface="Bookman Old Style"/>
              <a:sym typeface="Bookman Old Style"/>
            </a:endParaRPr>
          </a:p>
        </p:txBody>
      </p:sp>
      <p:sp>
        <p:nvSpPr>
          <p:cNvPr id="172" name="Google Shape;172;g1bf50a15dc2_1_0"/>
          <p:cNvSpPr/>
          <p:nvPr/>
        </p:nvSpPr>
        <p:spPr>
          <a:xfrm>
            <a:off x="8919033" y="1061900"/>
            <a:ext cx="3207600" cy="2521200"/>
          </a:xfrm>
          <a:prstGeom prst="rect">
            <a:avLst/>
          </a:prstGeom>
          <a:solidFill>
            <a:srgbClr val="FFFFFF"/>
          </a:solidFill>
          <a:ln>
            <a:noFill/>
          </a:ln>
        </p:spPr>
        <p:txBody>
          <a:bodyPr anchorCtr="0" anchor="ctr" bIns="60925" lIns="60925" spcFirstLastPara="1" rIns="60925" wrap="square" tIns="60925">
            <a:noAutofit/>
          </a:bodyPr>
          <a:lstStyle/>
          <a:p>
            <a:pPr indent="0" lvl="0" marL="0" marR="0" rtl="0" algn="l">
              <a:lnSpc>
                <a:spcPct val="100000"/>
              </a:lnSpc>
              <a:spcBef>
                <a:spcPts val="0"/>
              </a:spcBef>
              <a:spcAft>
                <a:spcPts val="0"/>
              </a:spcAft>
              <a:buNone/>
            </a:pPr>
            <a:r>
              <a:rPr b="1" lang="en-IN" sz="1300">
                <a:solidFill>
                  <a:srgbClr val="2F5496"/>
                </a:solidFill>
                <a:latin typeface="Bookman Old Style"/>
                <a:ea typeface="Bookman Old Style"/>
                <a:cs typeface="Bookman Old Style"/>
                <a:sym typeface="Bookman Old Style"/>
              </a:rPr>
              <a:t> </a:t>
            </a:r>
            <a:r>
              <a:rPr b="1" i="0" lang="en-IN" sz="1300" u="none" cap="none" strike="noStrike">
                <a:solidFill>
                  <a:srgbClr val="2F5496"/>
                </a:solidFill>
                <a:latin typeface="Bookman Old Style"/>
                <a:ea typeface="Bookman Old Style"/>
                <a:cs typeface="Bookman Old Style"/>
                <a:sym typeface="Bookman Old Style"/>
              </a:rPr>
              <a:t>Model Architecture :</a:t>
            </a:r>
            <a:endParaRPr b="0" i="0" sz="1300" u="none" cap="none" strike="noStrike">
              <a:solidFill>
                <a:srgbClr val="000000"/>
              </a:solidFill>
              <a:latin typeface="Times New Roman"/>
              <a:ea typeface="Times New Roman"/>
              <a:cs typeface="Times New Roman"/>
              <a:sym typeface="Times New Roman"/>
            </a:endParaRPr>
          </a:p>
          <a:p>
            <a:pPr indent="-298450" lvl="0" marL="304800" marR="0" rtl="0" algn="l">
              <a:lnSpc>
                <a:spcPct val="100000"/>
              </a:lnSpc>
              <a:spcBef>
                <a:spcPts val="0"/>
              </a:spcBef>
              <a:spcAft>
                <a:spcPts val="0"/>
              </a:spcAft>
              <a:buClr>
                <a:srgbClr val="2F5496"/>
              </a:buClr>
              <a:buSzPts val="1300"/>
              <a:buFont typeface="Arial"/>
              <a:buAutoNum type="arabicPeriod"/>
            </a:pPr>
            <a:r>
              <a:rPr b="0" i="0" lang="en-IN" sz="1300" u="none" cap="none" strike="noStrike">
                <a:solidFill>
                  <a:srgbClr val="000000"/>
                </a:solidFill>
                <a:latin typeface="Times New Roman"/>
                <a:ea typeface="Times New Roman"/>
                <a:cs typeface="Times New Roman"/>
                <a:sym typeface="Times New Roman"/>
              </a:rPr>
              <a:t>The pre-processing block that introduces the conversion of acquired input RGB and sparse depth to the desired feature maps.</a:t>
            </a:r>
            <a:endParaRPr sz="1900"/>
          </a:p>
          <a:p>
            <a:pPr indent="-298450" lvl="0" marL="304800" marR="0" rtl="0" algn="l">
              <a:lnSpc>
                <a:spcPct val="100000"/>
              </a:lnSpc>
              <a:spcBef>
                <a:spcPts val="0"/>
              </a:spcBef>
              <a:spcAft>
                <a:spcPts val="0"/>
              </a:spcAft>
              <a:buClr>
                <a:srgbClr val="2F5496"/>
              </a:buClr>
              <a:buSzPts val="1300"/>
              <a:buFont typeface="Arial"/>
              <a:buAutoNum type="arabicPeriod"/>
            </a:pPr>
            <a:r>
              <a:rPr b="0" i="0" lang="en-IN" sz="1300" u="none" cap="none" strike="noStrike">
                <a:solidFill>
                  <a:srgbClr val="000000"/>
                </a:solidFill>
                <a:latin typeface="Times New Roman"/>
                <a:ea typeface="Times New Roman"/>
                <a:cs typeface="Times New Roman"/>
                <a:sym typeface="Times New Roman"/>
              </a:rPr>
              <a:t>DRS autoencoder.</a:t>
            </a:r>
            <a:endParaRPr sz="1900"/>
          </a:p>
          <a:p>
            <a:pPr indent="-298450" lvl="0" marL="304800" marR="0" rtl="0" algn="l">
              <a:lnSpc>
                <a:spcPct val="100000"/>
              </a:lnSpc>
              <a:spcBef>
                <a:spcPts val="0"/>
              </a:spcBef>
              <a:spcAft>
                <a:spcPts val="0"/>
              </a:spcAft>
              <a:buClr>
                <a:srgbClr val="2F5496"/>
              </a:buClr>
              <a:buSzPts val="1300"/>
              <a:buFont typeface="Arial"/>
              <a:buAutoNum type="arabicPeriod"/>
            </a:pPr>
            <a:r>
              <a:rPr b="0" i="0" lang="en-IN" sz="1300" u="none" cap="none" strike="noStrike">
                <a:solidFill>
                  <a:srgbClr val="000000"/>
                </a:solidFill>
                <a:latin typeface="Times New Roman"/>
                <a:ea typeface="Times New Roman"/>
                <a:cs typeface="Times New Roman"/>
                <a:sym typeface="Times New Roman"/>
              </a:rPr>
              <a:t>Advancement on MSE by introducing new gradient aware error term GAMSE loss. This new loss function helps the model with fast convergence, enhanced stability and edge preservation</a:t>
            </a:r>
            <a:r>
              <a:rPr b="0" i="0" lang="en-IN" sz="1200" u="none" cap="none" strike="noStrike">
                <a:solidFill>
                  <a:srgbClr val="000000"/>
                </a:solidFill>
                <a:latin typeface="Times New Roman"/>
                <a:ea typeface="Times New Roman"/>
                <a:cs typeface="Times New Roman"/>
                <a:sym typeface="Times New Roman"/>
              </a:rPr>
              <a:t>.</a:t>
            </a:r>
            <a:endParaRPr sz="1900"/>
          </a:p>
        </p:txBody>
      </p:sp>
      <p:sp>
        <p:nvSpPr>
          <p:cNvPr id="173" name="Google Shape;173;g1bf50a15dc2_1_0"/>
          <p:cNvSpPr txBox="1"/>
          <p:nvPr/>
        </p:nvSpPr>
        <p:spPr>
          <a:xfrm>
            <a:off x="-4133" y="5203550"/>
            <a:ext cx="3363300" cy="1554600"/>
          </a:xfrm>
          <a:prstGeom prst="rect">
            <a:avLst/>
          </a:prstGeom>
          <a:solidFill>
            <a:schemeClr val="lt1"/>
          </a:solidFill>
          <a:ln>
            <a:noFill/>
          </a:ln>
        </p:spPr>
        <p:txBody>
          <a:bodyPr anchorCtr="0" anchor="t" bIns="60925" lIns="121900" spcFirstLastPara="1" rIns="121900" wrap="square" tIns="60925">
            <a:spAutoFit/>
          </a:bodyPr>
          <a:lstStyle/>
          <a:p>
            <a:pPr indent="0" lvl="0" marL="0" marR="0" rtl="0" algn="l">
              <a:lnSpc>
                <a:spcPct val="100000"/>
              </a:lnSpc>
              <a:spcBef>
                <a:spcPts val="0"/>
              </a:spcBef>
              <a:spcAft>
                <a:spcPts val="0"/>
              </a:spcAft>
              <a:buClr>
                <a:srgbClr val="2F5496"/>
              </a:buClr>
              <a:buSzPts val="1300"/>
              <a:buFont typeface="Times New Roman"/>
              <a:buNone/>
            </a:pPr>
            <a:r>
              <a:t/>
            </a:r>
            <a:endParaRPr b="1" sz="1500">
              <a:solidFill>
                <a:srgbClr val="2F5496"/>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2F5496"/>
              </a:buClr>
              <a:buSzPts val="1300"/>
              <a:buFont typeface="Times New Roman"/>
              <a:buNone/>
            </a:pPr>
            <a:r>
              <a:rPr b="1" i="0" lang="en-IN" sz="1300" u="none" cap="none" strike="noStrike">
                <a:solidFill>
                  <a:srgbClr val="2F5496"/>
                </a:solidFill>
                <a:latin typeface="Times New Roman"/>
                <a:ea typeface="Times New Roman"/>
                <a:cs typeface="Times New Roman"/>
                <a:sym typeface="Times New Roman"/>
              </a:rPr>
              <a:t>Conclusion:</a:t>
            </a:r>
            <a:endParaRPr sz="1900"/>
          </a:p>
          <a:p>
            <a:pPr indent="0" lvl="0" marL="0" marR="0" rtl="0" algn="l">
              <a:lnSpc>
                <a:spcPct val="100000"/>
              </a:lnSpc>
              <a:spcBef>
                <a:spcPts val="0"/>
              </a:spcBef>
              <a:spcAft>
                <a:spcPts val="0"/>
              </a:spcAft>
              <a:buClr>
                <a:srgbClr val="2F5496"/>
              </a:buClr>
              <a:buSzPts val="1300"/>
              <a:buFont typeface="Times New Roman"/>
              <a:buNone/>
            </a:pPr>
            <a:r>
              <a:rPr b="0" i="0" lang="en-IN" sz="1300" u="none" cap="none" strike="noStrike">
                <a:solidFill>
                  <a:srgbClr val="000000"/>
                </a:solidFill>
                <a:latin typeface="Times New Roman"/>
                <a:ea typeface="Times New Roman"/>
                <a:cs typeface="Times New Roman"/>
                <a:sym typeface="Times New Roman"/>
              </a:rPr>
              <a:t>DRS Auto Encoder network can operate on sparse depth information and RGB image to produce accurate dense depth maps similar to that of dedicated sensor hardware. </a:t>
            </a:r>
            <a:endParaRPr b="0" i="0" sz="13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2F5496"/>
              </a:buClr>
              <a:buSzPts val="1300"/>
              <a:buFont typeface="Times New Roman"/>
              <a:buNone/>
            </a:pPr>
            <a:r>
              <a:t/>
            </a:r>
            <a:endParaRPr sz="13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CCCC"/>
        </a:solidFill>
      </p:bgPr>
    </p:bg>
    <p:spTree>
      <p:nvGrpSpPr>
        <p:cNvPr id="177" name="Shape 177"/>
        <p:cNvGrpSpPr/>
        <p:nvPr/>
      </p:nvGrpSpPr>
      <p:grpSpPr>
        <a:xfrm>
          <a:off x="0" y="0"/>
          <a:ext cx="0" cy="0"/>
          <a:chOff x="0" y="0"/>
          <a:chExt cx="0" cy="0"/>
        </a:xfrm>
      </p:grpSpPr>
      <p:sp>
        <p:nvSpPr>
          <p:cNvPr id="178" name="Google Shape;178;g1bf50a15dc2_1_67"/>
          <p:cNvSpPr txBox="1"/>
          <p:nvPr/>
        </p:nvSpPr>
        <p:spPr>
          <a:xfrm>
            <a:off x="11978653" y="68579"/>
            <a:ext cx="251100" cy="1539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FFFFFF"/>
              </a:buClr>
              <a:buSzPts val="400"/>
              <a:buFont typeface="Trebuchet MS"/>
              <a:buNone/>
            </a:pPr>
            <a:r>
              <a:rPr b="0" i="0" lang="en-IN" sz="400" u="none" cap="none" strike="noStrike">
                <a:solidFill>
                  <a:srgbClr val="FFFFFF"/>
                </a:solidFill>
                <a:latin typeface="Trebuchet MS"/>
                <a:ea typeface="Trebuchet MS"/>
                <a:cs typeface="Trebuchet MS"/>
                <a:sym typeface="Trebuchet MS"/>
              </a:rPr>
              <a:t>TM</a:t>
            </a:r>
            <a:endParaRPr b="0" i="0" sz="1900" u="none" cap="none" strike="noStrike">
              <a:solidFill>
                <a:srgbClr val="000000"/>
              </a:solidFill>
              <a:latin typeface="Arial"/>
              <a:ea typeface="Arial"/>
              <a:cs typeface="Arial"/>
              <a:sym typeface="Arial"/>
            </a:endParaRPr>
          </a:p>
        </p:txBody>
      </p:sp>
      <p:sp>
        <p:nvSpPr>
          <p:cNvPr id="179" name="Google Shape;179;g1bf50a15dc2_1_67"/>
          <p:cNvSpPr/>
          <p:nvPr/>
        </p:nvSpPr>
        <p:spPr>
          <a:xfrm>
            <a:off x="107300" y="1037075"/>
            <a:ext cx="5022900" cy="831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60925" lIns="60925" spcFirstLastPara="1" rIns="60925" wrap="square" tIns="60925">
            <a:noAutofit/>
          </a:bodyPr>
          <a:lstStyle/>
          <a:p>
            <a:pPr indent="0" lvl="0" marL="0" marR="0" rtl="0" algn="l">
              <a:lnSpc>
                <a:spcPct val="115000"/>
              </a:lnSpc>
              <a:spcBef>
                <a:spcPts val="0"/>
              </a:spcBef>
              <a:spcAft>
                <a:spcPts val="0"/>
              </a:spcAft>
              <a:buClr>
                <a:srgbClr val="2F5496"/>
              </a:buClr>
              <a:buSzPts val="1300"/>
              <a:buFont typeface="Times New Roman"/>
              <a:buNone/>
            </a:pPr>
            <a:r>
              <a:rPr b="1" i="0" lang="en-IN" sz="1300" u="none" cap="none" strike="noStrike">
                <a:solidFill>
                  <a:srgbClr val="2F5496"/>
                </a:solidFill>
                <a:latin typeface="Times New Roman"/>
                <a:ea typeface="Times New Roman"/>
                <a:cs typeface="Times New Roman"/>
                <a:sym typeface="Times New Roman"/>
              </a:rPr>
              <a:t>Introduction :  </a:t>
            </a:r>
            <a:endParaRPr b="1" i="0" sz="1300" u="none" cap="none" strike="noStrike">
              <a:solidFill>
                <a:srgbClr val="2F5496"/>
              </a:solidFill>
              <a:latin typeface="Times New Roman"/>
              <a:ea typeface="Times New Roman"/>
              <a:cs typeface="Times New Roman"/>
              <a:sym typeface="Times New Roman"/>
            </a:endParaRPr>
          </a:p>
          <a:p>
            <a:pPr indent="0" lvl="0" marL="0" marR="0" rtl="0" algn="l">
              <a:lnSpc>
                <a:spcPct val="115000"/>
              </a:lnSpc>
              <a:spcBef>
                <a:spcPts val="0"/>
              </a:spcBef>
              <a:spcAft>
                <a:spcPts val="0"/>
              </a:spcAft>
              <a:buClr>
                <a:srgbClr val="2F5496"/>
              </a:buClr>
              <a:buSzPts val="1300"/>
              <a:buFont typeface="Times New Roman"/>
              <a:buNone/>
            </a:pPr>
            <a:r>
              <a:rPr lang="en-IN" sz="1300">
                <a:solidFill>
                  <a:schemeClr val="dk1"/>
                </a:solidFill>
                <a:latin typeface="Times New Roman"/>
                <a:ea typeface="Times New Roman"/>
                <a:cs typeface="Times New Roman"/>
                <a:sym typeface="Times New Roman"/>
              </a:rPr>
              <a:t>Q</a:t>
            </a:r>
            <a:r>
              <a:rPr i="0" lang="en-IN" sz="1300" u="none" cap="none" strike="noStrike">
                <a:solidFill>
                  <a:schemeClr val="dk1"/>
                </a:solidFill>
                <a:latin typeface="Times New Roman"/>
                <a:ea typeface="Times New Roman"/>
                <a:cs typeface="Times New Roman"/>
                <a:sym typeface="Times New Roman"/>
              </a:rPr>
              <a:t>uantitatively and qualitatively improved depth maps compared to competing self-supervised methods.</a:t>
            </a:r>
            <a:endParaRPr sz="1300">
              <a:solidFill>
                <a:schemeClr val="dk1"/>
              </a:solidFill>
              <a:latin typeface="Times New Roman"/>
              <a:ea typeface="Times New Roman"/>
              <a:cs typeface="Times New Roman"/>
              <a:sym typeface="Times New Roman"/>
            </a:endParaRPr>
          </a:p>
        </p:txBody>
      </p:sp>
      <p:sp>
        <p:nvSpPr>
          <p:cNvPr id="180" name="Google Shape;180;g1bf50a15dc2_1_67"/>
          <p:cNvSpPr/>
          <p:nvPr/>
        </p:nvSpPr>
        <p:spPr>
          <a:xfrm>
            <a:off x="107300" y="1900125"/>
            <a:ext cx="5022900" cy="1234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60925" lIns="60925" spcFirstLastPara="1" rIns="60925" wrap="square" tIns="60925">
            <a:noAutofit/>
          </a:bodyPr>
          <a:lstStyle/>
          <a:p>
            <a:pPr indent="0" lvl="0" marL="0" marR="0" rtl="0" algn="l">
              <a:lnSpc>
                <a:spcPct val="115000"/>
              </a:lnSpc>
              <a:spcBef>
                <a:spcPts val="0"/>
              </a:spcBef>
              <a:spcAft>
                <a:spcPts val="0"/>
              </a:spcAft>
              <a:buClr>
                <a:srgbClr val="000000"/>
              </a:buClr>
              <a:buSzPts val="1900"/>
              <a:buFont typeface="Times New Roman"/>
              <a:buNone/>
            </a:pPr>
            <a:r>
              <a:rPr b="1" i="0" lang="en-IN" sz="1300" u="none" cap="none" strike="noStrike">
                <a:solidFill>
                  <a:srgbClr val="2F5496"/>
                </a:solidFill>
                <a:latin typeface="Times New Roman"/>
                <a:ea typeface="Times New Roman"/>
                <a:cs typeface="Times New Roman"/>
                <a:sym typeface="Times New Roman"/>
              </a:rPr>
              <a:t>Objectives :</a:t>
            </a:r>
            <a:endParaRPr b="1" sz="1300">
              <a:solidFill>
                <a:srgbClr val="2F5496"/>
              </a:solidFill>
              <a:latin typeface="Times New Roman"/>
              <a:ea typeface="Times New Roman"/>
              <a:cs typeface="Times New Roman"/>
              <a:sym typeface="Times New Roman"/>
            </a:endParaRPr>
          </a:p>
          <a:p>
            <a:pPr indent="0" lvl="0" marL="0" marR="0" rtl="0" algn="l">
              <a:lnSpc>
                <a:spcPct val="115000"/>
              </a:lnSpc>
              <a:spcBef>
                <a:spcPts val="0"/>
              </a:spcBef>
              <a:spcAft>
                <a:spcPts val="0"/>
              </a:spcAft>
              <a:buClr>
                <a:srgbClr val="000000"/>
              </a:buClr>
              <a:buSzPts val="1900"/>
              <a:buFont typeface="Times New Roman"/>
              <a:buNone/>
            </a:pPr>
            <a:r>
              <a:rPr lang="en-IN" sz="1300">
                <a:solidFill>
                  <a:schemeClr val="dk1"/>
                </a:solidFill>
                <a:latin typeface="Times New Roman"/>
                <a:ea typeface="Times New Roman"/>
                <a:cs typeface="Times New Roman"/>
                <a:sym typeface="Times New Roman"/>
              </a:rPr>
              <a:t>(i) A minimum reprojection loss, designed to robustly handle occlusions, (ii) A full-resolution multi-scale sampling method that reduces visual artifacts, and (iii) An auto-masking loss to ignore training pixels that violate camera motion assumptions. </a:t>
            </a:r>
            <a:endParaRPr sz="1300">
              <a:solidFill>
                <a:schemeClr val="dk1"/>
              </a:solidFill>
              <a:latin typeface="Times New Roman"/>
              <a:ea typeface="Times New Roman"/>
              <a:cs typeface="Times New Roman"/>
              <a:sym typeface="Times New Roman"/>
            </a:endParaRPr>
          </a:p>
        </p:txBody>
      </p:sp>
      <p:sp>
        <p:nvSpPr>
          <p:cNvPr id="181" name="Google Shape;181;g1bf50a15dc2_1_67"/>
          <p:cNvSpPr/>
          <p:nvPr/>
        </p:nvSpPr>
        <p:spPr>
          <a:xfrm>
            <a:off x="-10567" y="10223"/>
            <a:ext cx="12202500" cy="995100"/>
          </a:xfrm>
          <a:prstGeom prst="rect">
            <a:avLst/>
          </a:prstGeom>
          <a:solidFill>
            <a:srgbClr val="000000"/>
          </a:solidFill>
          <a:ln cap="flat" cmpd="sng" w="19050">
            <a:solidFill>
              <a:srgbClr val="FFFFFF"/>
            </a:solidFill>
            <a:prstDash val="solid"/>
            <a:miter lim="8000"/>
            <a:headEnd len="sm" w="sm" type="none"/>
            <a:tailEnd len="sm" w="sm" type="none"/>
          </a:ln>
        </p:spPr>
        <p:txBody>
          <a:bodyPr anchorCtr="0" anchor="ctr" bIns="60925" lIns="60925" spcFirstLastPara="1" rIns="60925" wrap="square" tIns="60925">
            <a:noAutofit/>
          </a:bodyPr>
          <a:lstStyle/>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FFFFFF"/>
              </a:solidFill>
              <a:latin typeface="Book Antiqua"/>
              <a:ea typeface="Book Antiqua"/>
              <a:cs typeface="Book Antiqua"/>
              <a:sym typeface="Book Antiqua"/>
            </a:endParaRPr>
          </a:p>
        </p:txBody>
      </p:sp>
      <p:sp>
        <p:nvSpPr>
          <p:cNvPr id="182" name="Google Shape;182;g1bf50a15dc2_1_67"/>
          <p:cNvSpPr txBox="1"/>
          <p:nvPr/>
        </p:nvSpPr>
        <p:spPr>
          <a:xfrm>
            <a:off x="1905433" y="68567"/>
            <a:ext cx="8136900" cy="692700"/>
          </a:xfrm>
          <a:prstGeom prst="rect">
            <a:avLst/>
          </a:prstGeom>
          <a:noFill/>
          <a:ln>
            <a:noFill/>
          </a:ln>
        </p:spPr>
        <p:txBody>
          <a:bodyPr anchorCtr="0" anchor="t" bIns="45700" lIns="45700" spcFirstLastPara="1" rIns="45700" wrap="square" tIns="45700">
            <a:spAutoFit/>
          </a:bodyPr>
          <a:lstStyle/>
          <a:p>
            <a:pPr indent="0" lvl="0" marL="0" rtl="0" algn="ctr">
              <a:spcBef>
                <a:spcPts val="0"/>
              </a:spcBef>
              <a:spcAft>
                <a:spcPts val="0"/>
              </a:spcAft>
              <a:buNone/>
            </a:pPr>
            <a:r>
              <a:t/>
            </a:r>
            <a:endParaRPr sz="1900">
              <a:solidFill>
                <a:schemeClr val="lt1"/>
              </a:solidFill>
            </a:endParaRPr>
          </a:p>
          <a:p>
            <a:pPr indent="0" lvl="0" marL="0" rtl="0" algn="ctr">
              <a:spcBef>
                <a:spcPts val="0"/>
              </a:spcBef>
              <a:spcAft>
                <a:spcPts val="0"/>
              </a:spcAft>
              <a:buNone/>
            </a:pPr>
            <a:r>
              <a:rPr lang="en-IN" sz="2000">
                <a:solidFill>
                  <a:schemeClr val="lt1"/>
                </a:solidFill>
                <a:latin typeface="Times New Roman"/>
                <a:ea typeface="Times New Roman"/>
                <a:cs typeface="Times New Roman"/>
                <a:sym typeface="Times New Roman"/>
              </a:rPr>
              <a:t>Digging Into Self-Supervised Monocular Depth Estimation</a:t>
            </a:r>
            <a:endParaRPr sz="2000">
              <a:solidFill>
                <a:schemeClr val="lt1"/>
              </a:solidFill>
              <a:latin typeface="Times New Roman"/>
              <a:ea typeface="Times New Roman"/>
              <a:cs typeface="Times New Roman"/>
              <a:sym typeface="Times New Roman"/>
            </a:endParaRPr>
          </a:p>
        </p:txBody>
      </p:sp>
      <p:pic>
        <p:nvPicPr>
          <p:cNvPr id="183" name="Google Shape;183;g1bf50a15dc2_1_67"/>
          <p:cNvPicPr preferRelativeResize="0"/>
          <p:nvPr/>
        </p:nvPicPr>
        <p:blipFill rotWithShape="1">
          <a:blip r:embed="rId3">
            <a:alphaModFix/>
          </a:blip>
          <a:srcRect b="0" l="0" r="0" t="0"/>
          <a:stretch/>
        </p:blipFill>
        <p:spPr>
          <a:xfrm>
            <a:off x="158345" y="164437"/>
            <a:ext cx="656800" cy="656800"/>
          </a:xfrm>
          <a:prstGeom prst="rect">
            <a:avLst/>
          </a:prstGeom>
          <a:noFill/>
          <a:ln>
            <a:noFill/>
          </a:ln>
        </p:spPr>
      </p:pic>
      <p:pic>
        <p:nvPicPr>
          <p:cNvPr id="184" name="Google Shape;184;g1bf50a15dc2_1_67"/>
          <p:cNvPicPr preferRelativeResize="0"/>
          <p:nvPr/>
        </p:nvPicPr>
        <p:blipFill>
          <a:blip r:embed="rId4">
            <a:alphaModFix/>
          </a:blip>
          <a:stretch>
            <a:fillRect/>
          </a:stretch>
        </p:blipFill>
        <p:spPr>
          <a:xfrm>
            <a:off x="5201500" y="1083275"/>
            <a:ext cx="6874200" cy="2410850"/>
          </a:xfrm>
          <a:prstGeom prst="rect">
            <a:avLst/>
          </a:prstGeom>
          <a:noFill/>
          <a:ln cap="flat" cmpd="sng" w="9525">
            <a:solidFill>
              <a:schemeClr val="dk2"/>
            </a:solidFill>
            <a:prstDash val="solid"/>
            <a:round/>
            <a:headEnd len="sm" w="sm" type="none"/>
            <a:tailEnd len="sm" w="sm" type="none"/>
          </a:ln>
        </p:spPr>
      </p:pic>
      <p:sp>
        <p:nvSpPr>
          <p:cNvPr id="185" name="Google Shape;185;g1bf50a15dc2_1_67"/>
          <p:cNvSpPr txBox="1"/>
          <p:nvPr/>
        </p:nvSpPr>
        <p:spPr>
          <a:xfrm>
            <a:off x="5347600" y="1083275"/>
            <a:ext cx="3676200" cy="7389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Clr>
                <a:srgbClr val="2F5496"/>
              </a:buClr>
              <a:buSzPts val="1300"/>
              <a:buFont typeface="Times New Roman"/>
              <a:buNone/>
            </a:pPr>
            <a:r>
              <a:rPr b="1" lang="en-IN" sz="1300">
                <a:solidFill>
                  <a:srgbClr val="2F5496"/>
                </a:solidFill>
                <a:latin typeface="Bookman Old Style"/>
                <a:ea typeface="Bookman Old Style"/>
                <a:cs typeface="Bookman Old Style"/>
                <a:sym typeface="Bookman Old Style"/>
              </a:rPr>
              <a:t>Methodology :</a:t>
            </a:r>
            <a:endParaRPr sz="1900">
              <a:latin typeface="Bookman Old Style"/>
              <a:ea typeface="Bookman Old Style"/>
              <a:cs typeface="Bookman Old Style"/>
              <a:sym typeface="Bookman Old Style"/>
            </a:endParaRPr>
          </a:p>
          <a:p>
            <a:pPr indent="0" lvl="0" marL="0" rtl="0" algn="l">
              <a:spcBef>
                <a:spcPts val="0"/>
              </a:spcBef>
              <a:spcAft>
                <a:spcPts val="0"/>
              </a:spcAft>
              <a:buNone/>
            </a:pPr>
            <a:r>
              <a:t/>
            </a:r>
            <a:endParaRPr sz="1900"/>
          </a:p>
        </p:txBody>
      </p:sp>
      <p:cxnSp>
        <p:nvCxnSpPr>
          <p:cNvPr id="186" name="Google Shape;186;g1bf50a15dc2_1_67"/>
          <p:cNvCxnSpPr/>
          <p:nvPr/>
        </p:nvCxnSpPr>
        <p:spPr>
          <a:xfrm flipH="1" rot="10800000">
            <a:off x="-952500" y="5252433"/>
            <a:ext cx="95100" cy="163200"/>
          </a:xfrm>
          <a:prstGeom prst="straightConnector1">
            <a:avLst/>
          </a:prstGeom>
          <a:noFill/>
          <a:ln cap="flat" cmpd="sng" w="9525">
            <a:solidFill>
              <a:schemeClr val="dk2"/>
            </a:solidFill>
            <a:prstDash val="solid"/>
            <a:round/>
            <a:headEnd len="med" w="med" type="none"/>
            <a:tailEnd len="med" w="med" type="none"/>
          </a:ln>
        </p:spPr>
      </p:cxnSp>
      <p:sp>
        <p:nvSpPr>
          <p:cNvPr id="187" name="Google Shape;187;g1bf50a15dc2_1_67"/>
          <p:cNvSpPr txBox="1"/>
          <p:nvPr/>
        </p:nvSpPr>
        <p:spPr>
          <a:xfrm>
            <a:off x="107301" y="3166375"/>
            <a:ext cx="5022900" cy="36681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121900" lIns="121900" spcFirstLastPara="1" rIns="121900" wrap="square" tIns="121900">
            <a:spAutoFit/>
          </a:bodyPr>
          <a:lstStyle/>
          <a:p>
            <a:pPr indent="0" lvl="0" marL="0" rtl="0" algn="just">
              <a:lnSpc>
                <a:spcPct val="115000"/>
              </a:lnSpc>
              <a:spcBef>
                <a:spcPts val="0"/>
              </a:spcBef>
              <a:spcAft>
                <a:spcPts val="0"/>
              </a:spcAft>
              <a:buNone/>
            </a:pPr>
            <a:r>
              <a:rPr b="1" lang="en-IN" sz="1300">
                <a:solidFill>
                  <a:srgbClr val="2F5496"/>
                </a:solidFill>
                <a:latin typeface="Times New Roman"/>
                <a:ea typeface="Times New Roman"/>
                <a:cs typeface="Times New Roman"/>
                <a:sym typeface="Times New Roman"/>
              </a:rPr>
              <a:t>Model Architecture :</a:t>
            </a:r>
            <a:endParaRPr b="1" sz="1300">
              <a:solidFill>
                <a:srgbClr val="2F5496"/>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IN" sz="1300">
                <a:solidFill>
                  <a:schemeClr val="dk1"/>
                </a:solidFill>
                <a:latin typeface="Times New Roman"/>
                <a:ea typeface="Times New Roman"/>
                <a:cs typeface="Times New Roman"/>
                <a:sym typeface="Times New Roman"/>
              </a:rPr>
              <a:t>(a) Depth network: We use a standard, fully convolutional, U-Net to predict depth. </a:t>
            </a:r>
            <a:endParaRPr sz="13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IN" sz="1300">
                <a:solidFill>
                  <a:schemeClr val="dk1"/>
                </a:solidFill>
                <a:latin typeface="Times New Roman"/>
                <a:ea typeface="Times New Roman"/>
                <a:cs typeface="Times New Roman"/>
                <a:sym typeface="Times New Roman"/>
              </a:rPr>
              <a:t>(b) Pose network: Pose between a pair of frames is predicted with a separate pose network.</a:t>
            </a:r>
            <a:endParaRPr sz="13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IN" sz="1300">
                <a:solidFill>
                  <a:schemeClr val="dk1"/>
                </a:solidFill>
                <a:latin typeface="Times New Roman"/>
                <a:ea typeface="Times New Roman"/>
                <a:cs typeface="Times New Roman"/>
                <a:sym typeface="Times New Roman"/>
              </a:rPr>
              <a:t>(c) Per-pixel minimum reprojection: When correspondences are good, the reprojection loss should be low. However, occlusions and disocclusions result in pixels from the current time step not appearing in both the previous and next frames. The baseline average loss forces the network to match occluded pixels, whereas our minimum reprojection loss only matches each pixel to the view in which it is visible, leading to sharper results. </a:t>
            </a:r>
            <a:endParaRPr sz="13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IN" sz="1300">
                <a:solidFill>
                  <a:schemeClr val="dk1"/>
                </a:solidFill>
                <a:latin typeface="Times New Roman"/>
                <a:ea typeface="Times New Roman"/>
                <a:cs typeface="Times New Roman"/>
                <a:sym typeface="Times New Roman"/>
              </a:rPr>
              <a:t>(d) Full-resolution multi-scale: We upsample depth predictions at intermediate layers and compute all losses at the input resolution, reducing texture-copy artifacts.</a:t>
            </a:r>
            <a:endParaRPr sz="1300">
              <a:solidFill>
                <a:schemeClr val="dk1"/>
              </a:solidFill>
              <a:latin typeface="Times New Roman"/>
              <a:ea typeface="Times New Roman"/>
              <a:cs typeface="Times New Roman"/>
              <a:sym typeface="Times New Roman"/>
            </a:endParaRPr>
          </a:p>
        </p:txBody>
      </p:sp>
      <p:sp>
        <p:nvSpPr>
          <p:cNvPr id="188" name="Google Shape;188;g1bf50a15dc2_1_67"/>
          <p:cNvSpPr txBox="1"/>
          <p:nvPr/>
        </p:nvSpPr>
        <p:spPr>
          <a:xfrm>
            <a:off x="5201550" y="4899400"/>
            <a:ext cx="6874200" cy="18270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121900" lIns="121900" spcFirstLastPara="1" rIns="121900" wrap="square" tIns="121900">
            <a:spAutoFit/>
          </a:bodyPr>
          <a:lstStyle/>
          <a:p>
            <a:pPr indent="0" lvl="0" marL="0" rtl="0" algn="l">
              <a:lnSpc>
                <a:spcPct val="115000"/>
              </a:lnSpc>
              <a:spcBef>
                <a:spcPts val="0"/>
              </a:spcBef>
              <a:spcAft>
                <a:spcPts val="0"/>
              </a:spcAft>
              <a:buNone/>
            </a:pPr>
            <a:r>
              <a:rPr b="1" lang="en-IN" sz="1300">
                <a:solidFill>
                  <a:srgbClr val="2F5496"/>
                </a:solidFill>
                <a:latin typeface="Times New Roman"/>
                <a:ea typeface="Times New Roman"/>
                <a:cs typeface="Times New Roman"/>
                <a:sym typeface="Times New Roman"/>
              </a:rPr>
              <a:t>Conclusion:</a:t>
            </a:r>
            <a:endParaRPr b="1" sz="1300">
              <a:solidFill>
                <a:srgbClr val="2F5496"/>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IN" sz="1300">
                <a:solidFill>
                  <a:schemeClr val="dk1"/>
                </a:solidFill>
                <a:latin typeface="Times New Roman"/>
                <a:ea typeface="Times New Roman"/>
                <a:cs typeface="Times New Roman"/>
                <a:sym typeface="Times New Roman"/>
              </a:rPr>
              <a:t>(i) A minimum reprojection loss, computed for each pixel, to deal with occlusions between frames in monocular image.</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IN" sz="1300">
                <a:solidFill>
                  <a:schemeClr val="dk1"/>
                </a:solidFill>
                <a:latin typeface="Times New Roman"/>
                <a:ea typeface="Times New Roman"/>
                <a:cs typeface="Times New Roman"/>
                <a:sym typeface="Times New Roman"/>
              </a:rPr>
              <a:t>(ii) An auto-masking loss to ignore confusing, stationary pixels.</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rgbClr val="2F5496"/>
              </a:buClr>
              <a:buSzPts val="1300"/>
              <a:buFont typeface="Times New Roman"/>
              <a:buNone/>
            </a:pPr>
            <a:r>
              <a:rPr lang="en-IN" sz="1300">
                <a:solidFill>
                  <a:schemeClr val="dk1"/>
                </a:solidFill>
                <a:latin typeface="Times New Roman"/>
                <a:ea typeface="Times New Roman"/>
                <a:cs typeface="Times New Roman"/>
                <a:sym typeface="Times New Roman"/>
              </a:rPr>
              <a:t>(iii) A full-resolution multi-scale sampling method. We showed how together they give a simple and efficient model for depth estimation, which can be trained with monocular video data, stereo data, or mixed monocular and stereo data. </a:t>
            </a:r>
            <a:r>
              <a:rPr b="1" lang="en-IN" sz="1300">
                <a:solidFill>
                  <a:srgbClr val="2F5496"/>
                </a:solidFill>
                <a:latin typeface="Times New Roman"/>
                <a:ea typeface="Times New Roman"/>
                <a:cs typeface="Times New Roman"/>
                <a:sym typeface="Times New Roman"/>
              </a:rPr>
              <a:t> </a:t>
            </a:r>
            <a:endParaRPr b="1" sz="1300">
              <a:solidFill>
                <a:srgbClr val="2F5496"/>
              </a:solidFill>
              <a:latin typeface="Times New Roman"/>
              <a:ea typeface="Times New Roman"/>
              <a:cs typeface="Times New Roman"/>
              <a:sym typeface="Times New Roman"/>
            </a:endParaRPr>
          </a:p>
        </p:txBody>
      </p:sp>
      <p:sp>
        <p:nvSpPr>
          <p:cNvPr id="189" name="Google Shape;189;g1bf50a15dc2_1_67"/>
          <p:cNvSpPr txBox="1"/>
          <p:nvPr/>
        </p:nvSpPr>
        <p:spPr>
          <a:xfrm>
            <a:off x="5201725" y="3660450"/>
            <a:ext cx="6874200" cy="11367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121900" lIns="121900" spcFirstLastPara="1" rIns="121900" wrap="square" tIns="121900">
            <a:spAutoFit/>
          </a:bodyPr>
          <a:lstStyle/>
          <a:p>
            <a:pPr indent="0" lvl="0" marL="0" rtl="0" algn="l">
              <a:lnSpc>
                <a:spcPct val="115000"/>
              </a:lnSpc>
              <a:spcBef>
                <a:spcPts val="0"/>
              </a:spcBef>
              <a:spcAft>
                <a:spcPts val="0"/>
              </a:spcAft>
              <a:buNone/>
            </a:pPr>
            <a:r>
              <a:rPr b="1" lang="en-IN" sz="1300">
                <a:solidFill>
                  <a:srgbClr val="2F5496"/>
                </a:solidFill>
                <a:latin typeface="Times New Roman"/>
                <a:ea typeface="Times New Roman"/>
                <a:cs typeface="Times New Roman"/>
                <a:sym typeface="Times New Roman"/>
              </a:rPr>
              <a:t>Results:</a:t>
            </a:r>
            <a:endParaRPr b="1" sz="1300">
              <a:solidFill>
                <a:srgbClr val="2F5496"/>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rgbClr val="2F5496"/>
              </a:buClr>
              <a:buSzPts val="1300"/>
              <a:buFont typeface="Times New Roman"/>
              <a:buNone/>
            </a:pPr>
            <a:r>
              <a:rPr lang="en-IN" sz="1300">
                <a:solidFill>
                  <a:schemeClr val="dk1"/>
                </a:solidFill>
                <a:latin typeface="Times New Roman"/>
                <a:ea typeface="Times New Roman"/>
                <a:cs typeface="Times New Roman"/>
                <a:sym typeface="Times New Roman"/>
              </a:rPr>
              <a:t>93% of the Eigen split test frames have higher quality ground truth depths. The reprojected LIDAR scans to compare our method against several existing baseline algorithms, still showing superior performance. </a:t>
            </a:r>
            <a:endParaRPr sz="1300">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2019-06-25T06:41:48Z</dcterms:created>
  <dc:creator>Sunil</dc:creator>
</cp:coreProperties>
</file>